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bookmarkIdSeed="3">
  <p:sldMasterIdLst>
    <p:sldMasterId id="2147483660" r:id="rId4"/>
  </p:sldMasterIdLst>
  <p:notesMasterIdLst>
    <p:notesMasterId r:id="rId13"/>
  </p:notesMasterIdLst>
  <p:sldIdLst>
    <p:sldId id="266" r:id="rId5"/>
    <p:sldId id="268" r:id="rId6"/>
    <p:sldId id="270" r:id="rId7"/>
    <p:sldId id="271" r:id="rId8"/>
    <p:sldId id="272" r:id="rId9"/>
    <p:sldId id="274" r:id="rId10"/>
    <p:sldId id="275" r:id="rId11"/>
    <p:sldId id="273"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autoAdjust="0"/>
    <p:restoredTop sz="94660"/>
  </p:normalViewPr>
  <p:slideViewPr>
    <p:cSldViewPr snapToGrid="0">
      <p:cViewPr varScale="1">
        <p:scale>
          <a:sx n="95" d="100"/>
          <a:sy n="95" d="100"/>
        </p:scale>
        <p:origin x="330" y="66"/>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7E6E546-14A1-41AA-8953-4E3EFE9F2F5D}" type="doc">
      <dgm:prSet loTypeId="urn:microsoft.com/office/officeart/2005/8/layout/chevron1" loCatId="process" qsTypeId="urn:microsoft.com/office/officeart/2005/8/quickstyle/simple1" qsCatId="simple" csTypeId="urn:microsoft.com/office/officeart/2005/8/colors/colorful1" csCatId="colorful" phldr="1"/>
      <dgm:spPr/>
    </dgm:pt>
    <dgm:pt modelId="{494AD4C8-6835-455C-8876-CBD70A232B5B}">
      <dgm:prSet phldrT="[Text]" custT="1"/>
      <dgm:spPr/>
      <dgm:t>
        <a:bodyPr/>
        <a:lstStyle/>
        <a:p>
          <a:pPr>
            <a:buFont typeface="+mj-lt"/>
            <a:buAutoNum type="arabicPeriod"/>
          </a:pPr>
          <a:r>
            <a:rPr lang="en-ZA" sz="1200"/>
            <a:t>Extract the location suburb data per main place and city</a:t>
          </a:r>
        </a:p>
      </dgm:t>
    </dgm:pt>
    <dgm:pt modelId="{19C62238-0B56-4D65-AF93-AFFA0FBBB126}" type="parTrans" cxnId="{4FB57EA4-200C-412B-8179-854FB9C36AB8}">
      <dgm:prSet/>
      <dgm:spPr/>
      <dgm:t>
        <a:bodyPr/>
        <a:lstStyle/>
        <a:p>
          <a:endParaRPr lang="en-ZA" sz="1200"/>
        </a:p>
      </dgm:t>
    </dgm:pt>
    <dgm:pt modelId="{DD4792F7-0D6C-4DB5-B4B7-37A0F956A2F3}" type="sibTrans" cxnId="{4FB57EA4-200C-412B-8179-854FB9C36AB8}">
      <dgm:prSet/>
      <dgm:spPr/>
      <dgm:t>
        <a:bodyPr/>
        <a:lstStyle/>
        <a:p>
          <a:endParaRPr lang="en-ZA" sz="1200"/>
        </a:p>
      </dgm:t>
    </dgm:pt>
    <dgm:pt modelId="{69BF8971-52DF-49E8-94E5-273C8308ABE3}">
      <dgm:prSet custT="1"/>
      <dgm:spPr/>
      <dgm:t>
        <a:bodyPr/>
        <a:lstStyle/>
        <a:p>
          <a:pPr>
            <a:buFont typeface="+mj-lt"/>
            <a:buAutoNum type="arabicPeriod"/>
          </a:pPr>
          <a:r>
            <a:rPr lang="en-ZA" sz="1200"/>
            <a:t>GEO Code the Subplaces</a:t>
          </a:r>
        </a:p>
      </dgm:t>
    </dgm:pt>
    <dgm:pt modelId="{F1AA18E3-E77D-4142-9234-C918AE676A41}" type="parTrans" cxnId="{09CABE8E-512E-4D0B-8F1D-996F5C737167}">
      <dgm:prSet/>
      <dgm:spPr/>
      <dgm:t>
        <a:bodyPr/>
        <a:lstStyle/>
        <a:p>
          <a:endParaRPr lang="en-ZA" sz="1200"/>
        </a:p>
      </dgm:t>
    </dgm:pt>
    <dgm:pt modelId="{E13F065A-6269-4864-9971-9BECCFBF0A0D}" type="sibTrans" cxnId="{09CABE8E-512E-4D0B-8F1D-996F5C737167}">
      <dgm:prSet/>
      <dgm:spPr/>
      <dgm:t>
        <a:bodyPr/>
        <a:lstStyle/>
        <a:p>
          <a:endParaRPr lang="en-ZA" sz="1200"/>
        </a:p>
      </dgm:t>
    </dgm:pt>
    <dgm:pt modelId="{49166944-3DA2-4947-B8F5-ECC1DC3FDDD2}">
      <dgm:prSet custT="1"/>
      <dgm:spPr/>
      <dgm:t>
        <a:bodyPr/>
        <a:lstStyle/>
        <a:p>
          <a:pPr>
            <a:buFont typeface="+mj-lt"/>
            <a:buAutoNum type="arabicPeriod"/>
          </a:pPr>
          <a:r>
            <a:rPr lang="en-ZA" sz="1200"/>
            <a:t>Explore the data, Visualize graphically and maps</a:t>
          </a:r>
        </a:p>
      </dgm:t>
    </dgm:pt>
    <dgm:pt modelId="{4CC418DB-62DD-447E-8ED9-D14C3B21D2C6}" type="parTrans" cxnId="{712941CF-176E-488A-8D3A-26241F408FEF}">
      <dgm:prSet/>
      <dgm:spPr/>
      <dgm:t>
        <a:bodyPr/>
        <a:lstStyle/>
        <a:p>
          <a:endParaRPr lang="en-ZA" sz="1200"/>
        </a:p>
      </dgm:t>
    </dgm:pt>
    <dgm:pt modelId="{09199F01-5FD2-4B2E-ADB8-35A0F3CBE413}" type="sibTrans" cxnId="{712941CF-176E-488A-8D3A-26241F408FEF}">
      <dgm:prSet/>
      <dgm:spPr/>
      <dgm:t>
        <a:bodyPr/>
        <a:lstStyle/>
        <a:p>
          <a:endParaRPr lang="en-ZA" sz="1200"/>
        </a:p>
      </dgm:t>
    </dgm:pt>
    <dgm:pt modelId="{5A4B945B-722C-4364-8244-0869D338F2F8}">
      <dgm:prSet custT="1"/>
      <dgm:spPr/>
      <dgm:t>
        <a:bodyPr/>
        <a:lstStyle/>
        <a:p>
          <a:pPr>
            <a:buFont typeface="+mj-lt"/>
            <a:buAutoNum type="arabicPeriod"/>
          </a:pPr>
          <a:r>
            <a:rPr lang="en-ZA" sz="1200"/>
            <a:t>Use FourSquare API to extract the Restaurant Types</a:t>
          </a:r>
        </a:p>
      </dgm:t>
    </dgm:pt>
    <dgm:pt modelId="{F5AE7BBC-393D-49D2-8958-D203AAD13DAE}" type="parTrans" cxnId="{1C7A8B2B-10CB-40D8-A827-FEA45F34899C}">
      <dgm:prSet/>
      <dgm:spPr/>
      <dgm:t>
        <a:bodyPr/>
        <a:lstStyle/>
        <a:p>
          <a:endParaRPr lang="en-ZA" sz="1200"/>
        </a:p>
      </dgm:t>
    </dgm:pt>
    <dgm:pt modelId="{F5008F44-EA2B-455F-8BA6-804A1E4B89DF}" type="sibTrans" cxnId="{1C7A8B2B-10CB-40D8-A827-FEA45F34899C}">
      <dgm:prSet/>
      <dgm:spPr/>
      <dgm:t>
        <a:bodyPr/>
        <a:lstStyle/>
        <a:p>
          <a:endParaRPr lang="en-ZA" sz="1200"/>
        </a:p>
      </dgm:t>
    </dgm:pt>
    <dgm:pt modelId="{734A0AAF-2F06-47A8-84D0-BFB1EE3BC2C6}">
      <dgm:prSet custT="1"/>
      <dgm:spPr/>
      <dgm:t>
        <a:bodyPr/>
        <a:lstStyle/>
        <a:p>
          <a:pPr>
            <a:buFont typeface="+mj-lt"/>
            <a:buAutoNum type="arabicPeriod"/>
          </a:pPr>
          <a:r>
            <a:rPr lang="en-ZA" sz="1200" dirty="0"/>
            <a:t>Prep the data for Clustering Model</a:t>
          </a:r>
        </a:p>
      </dgm:t>
    </dgm:pt>
    <dgm:pt modelId="{DCC6F59A-1530-4313-8EEC-749B7F1649A3}" type="parTrans" cxnId="{B747719E-EC3D-40CA-90BD-D3C7226C5366}">
      <dgm:prSet/>
      <dgm:spPr/>
      <dgm:t>
        <a:bodyPr/>
        <a:lstStyle/>
        <a:p>
          <a:endParaRPr lang="en-ZA" sz="1200"/>
        </a:p>
      </dgm:t>
    </dgm:pt>
    <dgm:pt modelId="{47A4AE23-AFAC-4448-808A-1502DBE27F09}" type="sibTrans" cxnId="{B747719E-EC3D-40CA-90BD-D3C7226C5366}">
      <dgm:prSet/>
      <dgm:spPr/>
      <dgm:t>
        <a:bodyPr/>
        <a:lstStyle/>
        <a:p>
          <a:endParaRPr lang="en-ZA" sz="1200"/>
        </a:p>
      </dgm:t>
    </dgm:pt>
    <dgm:pt modelId="{C29A4866-C64B-4EAD-947C-3138D1541A2B}">
      <dgm:prSet custT="1"/>
      <dgm:spPr/>
      <dgm:t>
        <a:bodyPr/>
        <a:lstStyle/>
        <a:p>
          <a:pPr>
            <a:buFont typeface="+mj-lt"/>
            <a:buAutoNum type="arabicPeriod"/>
          </a:pPr>
          <a:r>
            <a:rPr lang="en-ZA" sz="1200"/>
            <a:t>Use Elbow Method to determine Optimum k</a:t>
          </a:r>
        </a:p>
      </dgm:t>
    </dgm:pt>
    <dgm:pt modelId="{963A0CB2-4E09-4749-90B3-A2F28CD6736F}" type="parTrans" cxnId="{0F4BB85A-074F-45B0-B867-53504C26CD0A}">
      <dgm:prSet/>
      <dgm:spPr/>
      <dgm:t>
        <a:bodyPr/>
        <a:lstStyle/>
        <a:p>
          <a:endParaRPr lang="en-ZA" sz="1200"/>
        </a:p>
      </dgm:t>
    </dgm:pt>
    <dgm:pt modelId="{AFFEDE59-53B8-4735-9CBC-8174F0B9454E}" type="sibTrans" cxnId="{0F4BB85A-074F-45B0-B867-53504C26CD0A}">
      <dgm:prSet/>
      <dgm:spPr/>
      <dgm:t>
        <a:bodyPr/>
        <a:lstStyle/>
        <a:p>
          <a:endParaRPr lang="en-ZA" sz="1200"/>
        </a:p>
      </dgm:t>
    </dgm:pt>
    <dgm:pt modelId="{B39F4527-BD4F-439F-99F6-C7753FAAE583}">
      <dgm:prSet custT="1"/>
      <dgm:spPr/>
      <dgm:t>
        <a:bodyPr/>
        <a:lstStyle/>
        <a:p>
          <a:pPr>
            <a:buFont typeface="+mj-lt"/>
            <a:buAutoNum type="arabicPeriod"/>
          </a:pPr>
          <a:r>
            <a:rPr lang="en-ZA" sz="1200"/>
            <a:t>Cluster the Subplaces based on Restaurants</a:t>
          </a:r>
        </a:p>
      </dgm:t>
    </dgm:pt>
    <dgm:pt modelId="{2443AB03-8DCA-46BE-95AC-ECE07EB1D6F9}" type="parTrans" cxnId="{DC422627-45DF-462B-AE07-F0E9CFFE8C00}">
      <dgm:prSet/>
      <dgm:spPr/>
      <dgm:t>
        <a:bodyPr/>
        <a:lstStyle/>
        <a:p>
          <a:endParaRPr lang="en-ZA" sz="1200"/>
        </a:p>
      </dgm:t>
    </dgm:pt>
    <dgm:pt modelId="{61E05C7C-12A2-4DB6-94BA-01EE28E68E8D}" type="sibTrans" cxnId="{DC422627-45DF-462B-AE07-F0E9CFFE8C00}">
      <dgm:prSet/>
      <dgm:spPr/>
      <dgm:t>
        <a:bodyPr/>
        <a:lstStyle/>
        <a:p>
          <a:endParaRPr lang="en-ZA" sz="1200"/>
        </a:p>
      </dgm:t>
    </dgm:pt>
    <dgm:pt modelId="{B4407284-0371-4352-A27A-D8197D5A51DA}" type="pres">
      <dgm:prSet presAssocID="{F7E6E546-14A1-41AA-8953-4E3EFE9F2F5D}" presName="Name0" presStyleCnt="0">
        <dgm:presLayoutVars>
          <dgm:dir/>
          <dgm:animLvl val="lvl"/>
          <dgm:resizeHandles val="exact"/>
        </dgm:presLayoutVars>
      </dgm:prSet>
      <dgm:spPr/>
    </dgm:pt>
    <dgm:pt modelId="{7A58AA7A-65DD-4790-9983-E184E700EF47}" type="pres">
      <dgm:prSet presAssocID="{494AD4C8-6835-455C-8876-CBD70A232B5B}" presName="parTxOnly" presStyleLbl="node1" presStyleIdx="0" presStyleCnt="7">
        <dgm:presLayoutVars>
          <dgm:chMax val="0"/>
          <dgm:chPref val="0"/>
          <dgm:bulletEnabled val="1"/>
        </dgm:presLayoutVars>
      </dgm:prSet>
      <dgm:spPr/>
    </dgm:pt>
    <dgm:pt modelId="{FBF2D18E-F163-43A6-85CF-348A5A1197FE}" type="pres">
      <dgm:prSet presAssocID="{DD4792F7-0D6C-4DB5-B4B7-37A0F956A2F3}" presName="parTxOnlySpace" presStyleCnt="0"/>
      <dgm:spPr/>
    </dgm:pt>
    <dgm:pt modelId="{829F1552-5422-4578-A52A-3FE96FBAA08A}" type="pres">
      <dgm:prSet presAssocID="{69BF8971-52DF-49E8-94E5-273C8308ABE3}" presName="parTxOnly" presStyleLbl="node1" presStyleIdx="1" presStyleCnt="7">
        <dgm:presLayoutVars>
          <dgm:chMax val="0"/>
          <dgm:chPref val="0"/>
          <dgm:bulletEnabled val="1"/>
        </dgm:presLayoutVars>
      </dgm:prSet>
      <dgm:spPr/>
    </dgm:pt>
    <dgm:pt modelId="{B6D83049-3283-43CC-A09E-33CF9FED49CC}" type="pres">
      <dgm:prSet presAssocID="{E13F065A-6269-4864-9971-9BECCFBF0A0D}" presName="parTxOnlySpace" presStyleCnt="0"/>
      <dgm:spPr/>
    </dgm:pt>
    <dgm:pt modelId="{EB9E37C0-FDA2-4268-A1EF-5E87D326E297}" type="pres">
      <dgm:prSet presAssocID="{49166944-3DA2-4947-B8F5-ECC1DC3FDDD2}" presName="parTxOnly" presStyleLbl="node1" presStyleIdx="2" presStyleCnt="7">
        <dgm:presLayoutVars>
          <dgm:chMax val="0"/>
          <dgm:chPref val="0"/>
          <dgm:bulletEnabled val="1"/>
        </dgm:presLayoutVars>
      </dgm:prSet>
      <dgm:spPr/>
    </dgm:pt>
    <dgm:pt modelId="{9370C108-11C9-49A7-9008-95788ED0CE94}" type="pres">
      <dgm:prSet presAssocID="{09199F01-5FD2-4B2E-ADB8-35A0F3CBE413}" presName="parTxOnlySpace" presStyleCnt="0"/>
      <dgm:spPr/>
    </dgm:pt>
    <dgm:pt modelId="{1DE0FF08-D659-4A28-95B6-0742CE05FE5B}" type="pres">
      <dgm:prSet presAssocID="{5A4B945B-722C-4364-8244-0869D338F2F8}" presName="parTxOnly" presStyleLbl="node1" presStyleIdx="3" presStyleCnt="7">
        <dgm:presLayoutVars>
          <dgm:chMax val="0"/>
          <dgm:chPref val="0"/>
          <dgm:bulletEnabled val="1"/>
        </dgm:presLayoutVars>
      </dgm:prSet>
      <dgm:spPr/>
    </dgm:pt>
    <dgm:pt modelId="{99B9D6DA-DBDC-4355-A14B-9A8C8B33B533}" type="pres">
      <dgm:prSet presAssocID="{F5008F44-EA2B-455F-8BA6-804A1E4B89DF}" presName="parTxOnlySpace" presStyleCnt="0"/>
      <dgm:spPr/>
    </dgm:pt>
    <dgm:pt modelId="{C5970B7E-F5C5-41F6-BC8C-072F7A622EB4}" type="pres">
      <dgm:prSet presAssocID="{734A0AAF-2F06-47A8-84D0-BFB1EE3BC2C6}" presName="parTxOnly" presStyleLbl="node1" presStyleIdx="4" presStyleCnt="7">
        <dgm:presLayoutVars>
          <dgm:chMax val="0"/>
          <dgm:chPref val="0"/>
          <dgm:bulletEnabled val="1"/>
        </dgm:presLayoutVars>
      </dgm:prSet>
      <dgm:spPr/>
    </dgm:pt>
    <dgm:pt modelId="{D3B02DAB-616C-4269-B8EF-F013EBDC05A5}" type="pres">
      <dgm:prSet presAssocID="{47A4AE23-AFAC-4448-808A-1502DBE27F09}" presName="parTxOnlySpace" presStyleCnt="0"/>
      <dgm:spPr/>
    </dgm:pt>
    <dgm:pt modelId="{D95F8206-0F38-447E-A19A-7AA3AFA96DEC}" type="pres">
      <dgm:prSet presAssocID="{C29A4866-C64B-4EAD-947C-3138D1541A2B}" presName="parTxOnly" presStyleLbl="node1" presStyleIdx="5" presStyleCnt="7">
        <dgm:presLayoutVars>
          <dgm:chMax val="0"/>
          <dgm:chPref val="0"/>
          <dgm:bulletEnabled val="1"/>
        </dgm:presLayoutVars>
      </dgm:prSet>
      <dgm:spPr/>
    </dgm:pt>
    <dgm:pt modelId="{3F7FA00F-DAB8-4630-9B78-9D9FBF0B0447}" type="pres">
      <dgm:prSet presAssocID="{AFFEDE59-53B8-4735-9CBC-8174F0B9454E}" presName="parTxOnlySpace" presStyleCnt="0"/>
      <dgm:spPr/>
    </dgm:pt>
    <dgm:pt modelId="{16C30FE6-63D7-4F6C-BD36-80F859BD8940}" type="pres">
      <dgm:prSet presAssocID="{B39F4527-BD4F-439F-99F6-C7753FAAE583}" presName="parTxOnly" presStyleLbl="node1" presStyleIdx="6" presStyleCnt="7">
        <dgm:presLayoutVars>
          <dgm:chMax val="0"/>
          <dgm:chPref val="0"/>
          <dgm:bulletEnabled val="1"/>
        </dgm:presLayoutVars>
      </dgm:prSet>
      <dgm:spPr/>
    </dgm:pt>
  </dgm:ptLst>
  <dgm:cxnLst>
    <dgm:cxn modelId="{0C5C3004-F5DB-4C59-B019-790BBDBD243E}" type="presOf" srcId="{5A4B945B-722C-4364-8244-0869D338F2F8}" destId="{1DE0FF08-D659-4A28-95B6-0742CE05FE5B}" srcOrd="0" destOrd="0" presId="urn:microsoft.com/office/officeart/2005/8/layout/chevron1"/>
    <dgm:cxn modelId="{DC422627-45DF-462B-AE07-F0E9CFFE8C00}" srcId="{F7E6E546-14A1-41AA-8953-4E3EFE9F2F5D}" destId="{B39F4527-BD4F-439F-99F6-C7753FAAE583}" srcOrd="6" destOrd="0" parTransId="{2443AB03-8DCA-46BE-95AC-ECE07EB1D6F9}" sibTransId="{61E05C7C-12A2-4DB6-94BA-01EE28E68E8D}"/>
    <dgm:cxn modelId="{359DF628-8AE9-473A-8137-8719D03C525D}" type="presOf" srcId="{49166944-3DA2-4947-B8F5-ECC1DC3FDDD2}" destId="{EB9E37C0-FDA2-4268-A1EF-5E87D326E297}" srcOrd="0" destOrd="0" presId="urn:microsoft.com/office/officeart/2005/8/layout/chevron1"/>
    <dgm:cxn modelId="{1C7A8B2B-10CB-40D8-A827-FEA45F34899C}" srcId="{F7E6E546-14A1-41AA-8953-4E3EFE9F2F5D}" destId="{5A4B945B-722C-4364-8244-0869D338F2F8}" srcOrd="3" destOrd="0" parTransId="{F5AE7BBC-393D-49D2-8958-D203AAD13DAE}" sibTransId="{F5008F44-EA2B-455F-8BA6-804A1E4B89DF}"/>
    <dgm:cxn modelId="{AA8F643D-5F2C-4A4D-9C09-AF09071EC265}" type="presOf" srcId="{494AD4C8-6835-455C-8876-CBD70A232B5B}" destId="{7A58AA7A-65DD-4790-9983-E184E700EF47}" srcOrd="0" destOrd="0" presId="urn:microsoft.com/office/officeart/2005/8/layout/chevron1"/>
    <dgm:cxn modelId="{4D6A5962-1F61-4EF2-9876-81CF7926DA4D}" type="presOf" srcId="{C29A4866-C64B-4EAD-947C-3138D1541A2B}" destId="{D95F8206-0F38-447E-A19A-7AA3AFA96DEC}" srcOrd="0" destOrd="0" presId="urn:microsoft.com/office/officeart/2005/8/layout/chevron1"/>
    <dgm:cxn modelId="{876D6C44-F1BA-4134-8FB4-D5A60908D0B7}" type="presOf" srcId="{F7E6E546-14A1-41AA-8953-4E3EFE9F2F5D}" destId="{B4407284-0371-4352-A27A-D8197D5A51DA}" srcOrd="0" destOrd="0" presId="urn:microsoft.com/office/officeart/2005/8/layout/chevron1"/>
    <dgm:cxn modelId="{D0647C50-22E0-49B7-A595-44EB20328876}" type="presOf" srcId="{69BF8971-52DF-49E8-94E5-273C8308ABE3}" destId="{829F1552-5422-4578-A52A-3FE96FBAA08A}" srcOrd="0" destOrd="0" presId="urn:microsoft.com/office/officeart/2005/8/layout/chevron1"/>
    <dgm:cxn modelId="{0F4BB85A-074F-45B0-B867-53504C26CD0A}" srcId="{F7E6E546-14A1-41AA-8953-4E3EFE9F2F5D}" destId="{C29A4866-C64B-4EAD-947C-3138D1541A2B}" srcOrd="5" destOrd="0" parTransId="{963A0CB2-4E09-4749-90B3-A2F28CD6736F}" sibTransId="{AFFEDE59-53B8-4735-9CBC-8174F0B9454E}"/>
    <dgm:cxn modelId="{09CABE8E-512E-4D0B-8F1D-996F5C737167}" srcId="{F7E6E546-14A1-41AA-8953-4E3EFE9F2F5D}" destId="{69BF8971-52DF-49E8-94E5-273C8308ABE3}" srcOrd="1" destOrd="0" parTransId="{F1AA18E3-E77D-4142-9234-C918AE676A41}" sibTransId="{E13F065A-6269-4864-9971-9BECCFBF0A0D}"/>
    <dgm:cxn modelId="{B747719E-EC3D-40CA-90BD-D3C7226C5366}" srcId="{F7E6E546-14A1-41AA-8953-4E3EFE9F2F5D}" destId="{734A0AAF-2F06-47A8-84D0-BFB1EE3BC2C6}" srcOrd="4" destOrd="0" parTransId="{DCC6F59A-1530-4313-8EEC-749B7F1649A3}" sibTransId="{47A4AE23-AFAC-4448-808A-1502DBE27F09}"/>
    <dgm:cxn modelId="{4FB57EA4-200C-412B-8179-854FB9C36AB8}" srcId="{F7E6E546-14A1-41AA-8953-4E3EFE9F2F5D}" destId="{494AD4C8-6835-455C-8876-CBD70A232B5B}" srcOrd="0" destOrd="0" parTransId="{19C62238-0B56-4D65-AF93-AFFA0FBBB126}" sibTransId="{DD4792F7-0D6C-4DB5-B4B7-37A0F956A2F3}"/>
    <dgm:cxn modelId="{712941CF-176E-488A-8D3A-26241F408FEF}" srcId="{F7E6E546-14A1-41AA-8953-4E3EFE9F2F5D}" destId="{49166944-3DA2-4947-B8F5-ECC1DC3FDDD2}" srcOrd="2" destOrd="0" parTransId="{4CC418DB-62DD-447E-8ED9-D14C3B21D2C6}" sibTransId="{09199F01-5FD2-4B2E-ADB8-35A0F3CBE413}"/>
    <dgm:cxn modelId="{CA08F2D7-7D34-4837-9E72-1909379CDE42}" type="presOf" srcId="{734A0AAF-2F06-47A8-84D0-BFB1EE3BC2C6}" destId="{C5970B7E-F5C5-41F6-BC8C-072F7A622EB4}" srcOrd="0" destOrd="0" presId="urn:microsoft.com/office/officeart/2005/8/layout/chevron1"/>
    <dgm:cxn modelId="{159CDDF7-1B1D-4E1F-995B-A5F1AB6E6764}" type="presOf" srcId="{B39F4527-BD4F-439F-99F6-C7753FAAE583}" destId="{16C30FE6-63D7-4F6C-BD36-80F859BD8940}" srcOrd="0" destOrd="0" presId="urn:microsoft.com/office/officeart/2005/8/layout/chevron1"/>
    <dgm:cxn modelId="{A3CF15AD-1D36-47F1-B205-AD4F9A1D1924}" type="presParOf" srcId="{B4407284-0371-4352-A27A-D8197D5A51DA}" destId="{7A58AA7A-65DD-4790-9983-E184E700EF47}" srcOrd="0" destOrd="0" presId="urn:microsoft.com/office/officeart/2005/8/layout/chevron1"/>
    <dgm:cxn modelId="{5AA39BE2-D6D8-4B68-845A-E293CDBBB752}" type="presParOf" srcId="{B4407284-0371-4352-A27A-D8197D5A51DA}" destId="{FBF2D18E-F163-43A6-85CF-348A5A1197FE}" srcOrd="1" destOrd="0" presId="urn:microsoft.com/office/officeart/2005/8/layout/chevron1"/>
    <dgm:cxn modelId="{62FDFC1B-6EA4-47A8-AE08-F7D47DF3DA3F}" type="presParOf" srcId="{B4407284-0371-4352-A27A-D8197D5A51DA}" destId="{829F1552-5422-4578-A52A-3FE96FBAA08A}" srcOrd="2" destOrd="0" presId="urn:microsoft.com/office/officeart/2005/8/layout/chevron1"/>
    <dgm:cxn modelId="{D3F59808-C3C5-4FEC-A236-9EF80B0FC8F2}" type="presParOf" srcId="{B4407284-0371-4352-A27A-D8197D5A51DA}" destId="{B6D83049-3283-43CC-A09E-33CF9FED49CC}" srcOrd="3" destOrd="0" presId="urn:microsoft.com/office/officeart/2005/8/layout/chevron1"/>
    <dgm:cxn modelId="{2168ADC0-4DF3-4B81-8095-AF470B6BE6E4}" type="presParOf" srcId="{B4407284-0371-4352-A27A-D8197D5A51DA}" destId="{EB9E37C0-FDA2-4268-A1EF-5E87D326E297}" srcOrd="4" destOrd="0" presId="urn:microsoft.com/office/officeart/2005/8/layout/chevron1"/>
    <dgm:cxn modelId="{3C82AA9D-1935-4551-8998-B49A3DD5C862}" type="presParOf" srcId="{B4407284-0371-4352-A27A-D8197D5A51DA}" destId="{9370C108-11C9-49A7-9008-95788ED0CE94}" srcOrd="5" destOrd="0" presId="urn:microsoft.com/office/officeart/2005/8/layout/chevron1"/>
    <dgm:cxn modelId="{A959D809-E9DB-4E7F-90AC-B40A168EF5EB}" type="presParOf" srcId="{B4407284-0371-4352-A27A-D8197D5A51DA}" destId="{1DE0FF08-D659-4A28-95B6-0742CE05FE5B}" srcOrd="6" destOrd="0" presId="urn:microsoft.com/office/officeart/2005/8/layout/chevron1"/>
    <dgm:cxn modelId="{3B4AA206-9611-4F45-91A6-E50859B53227}" type="presParOf" srcId="{B4407284-0371-4352-A27A-D8197D5A51DA}" destId="{99B9D6DA-DBDC-4355-A14B-9A8C8B33B533}" srcOrd="7" destOrd="0" presId="urn:microsoft.com/office/officeart/2005/8/layout/chevron1"/>
    <dgm:cxn modelId="{2D4758AE-6F5A-4C5D-AF20-CC61550A2B3D}" type="presParOf" srcId="{B4407284-0371-4352-A27A-D8197D5A51DA}" destId="{C5970B7E-F5C5-41F6-BC8C-072F7A622EB4}" srcOrd="8" destOrd="0" presId="urn:microsoft.com/office/officeart/2005/8/layout/chevron1"/>
    <dgm:cxn modelId="{318E2C39-079D-4F55-8E64-9DF99A463864}" type="presParOf" srcId="{B4407284-0371-4352-A27A-D8197D5A51DA}" destId="{D3B02DAB-616C-4269-B8EF-F013EBDC05A5}" srcOrd="9" destOrd="0" presId="urn:microsoft.com/office/officeart/2005/8/layout/chevron1"/>
    <dgm:cxn modelId="{F6CCFD22-918C-4A53-A38E-148F27B0BCD2}" type="presParOf" srcId="{B4407284-0371-4352-A27A-D8197D5A51DA}" destId="{D95F8206-0F38-447E-A19A-7AA3AFA96DEC}" srcOrd="10" destOrd="0" presId="urn:microsoft.com/office/officeart/2005/8/layout/chevron1"/>
    <dgm:cxn modelId="{4C2BF8B7-81AE-4A27-94C3-8328B9AD42E5}" type="presParOf" srcId="{B4407284-0371-4352-A27A-D8197D5A51DA}" destId="{3F7FA00F-DAB8-4630-9B78-9D9FBF0B0447}" srcOrd="11" destOrd="0" presId="urn:microsoft.com/office/officeart/2005/8/layout/chevron1"/>
    <dgm:cxn modelId="{C45E3935-D758-4EFD-BDD0-F29B633C6263}" type="presParOf" srcId="{B4407284-0371-4352-A27A-D8197D5A51DA}" destId="{16C30FE6-63D7-4F6C-BD36-80F859BD8940}" srcOrd="12"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58AA7A-65DD-4790-9983-E184E700EF47}">
      <dsp:nvSpPr>
        <dsp:cNvPr id="0" name=""/>
        <dsp:cNvSpPr/>
      </dsp:nvSpPr>
      <dsp:spPr>
        <a:xfrm>
          <a:off x="0" y="2723679"/>
          <a:ext cx="1856066" cy="742426"/>
        </a:xfrm>
        <a:prstGeom prst="chevron">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Font typeface="+mj-lt"/>
            <a:buNone/>
          </a:pPr>
          <a:r>
            <a:rPr lang="en-ZA" sz="1200" kern="1200"/>
            <a:t>Extract the location suburb data per main place and city</a:t>
          </a:r>
        </a:p>
      </dsp:txBody>
      <dsp:txXfrm>
        <a:off x="371213" y="2723679"/>
        <a:ext cx="1113640" cy="742426"/>
      </dsp:txXfrm>
    </dsp:sp>
    <dsp:sp modelId="{829F1552-5422-4578-A52A-3FE96FBAA08A}">
      <dsp:nvSpPr>
        <dsp:cNvPr id="0" name=""/>
        <dsp:cNvSpPr/>
      </dsp:nvSpPr>
      <dsp:spPr>
        <a:xfrm>
          <a:off x="1670459" y="2723679"/>
          <a:ext cx="1856066" cy="742426"/>
        </a:xfrm>
        <a:prstGeom prst="chevron">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Font typeface="+mj-lt"/>
            <a:buNone/>
          </a:pPr>
          <a:r>
            <a:rPr lang="en-ZA" sz="1200" kern="1200"/>
            <a:t>GEO Code the Subplaces</a:t>
          </a:r>
        </a:p>
      </dsp:txBody>
      <dsp:txXfrm>
        <a:off x="2041672" y="2723679"/>
        <a:ext cx="1113640" cy="742426"/>
      </dsp:txXfrm>
    </dsp:sp>
    <dsp:sp modelId="{EB9E37C0-FDA2-4268-A1EF-5E87D326E297}">
      <dsp:nvSpPr>
        <dsp:cNvPr id="0" name=""/>
        <dsp:cNvSpPr/>
      </dsp:nvSpPr>
      <dsp:spPr>
        <a:xfrm>
          <a:off x="3340919" y="2723679"/>
          <a:ext cx="1856066" cy="742426"/>
        </a:xfrm>
        <a:prstGeom prst="chevron">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Font typeface="+mj-lt"/>
            <a:buNone/>
          </a:pPr>
          <a:r>
            <a:rPr lang="en-ZA" sz="1200" kern="1200"/>
            <a:t>Explore the data, Visualize graphically and maps</a:t>
          </a:r>
        </a:p>
      </dsp:txBody>
      <dsp:txXfrm>
        <a:off x="3712132" y="2723679"/>
        <a:ext cx="1113640" cy="742426"/>
      </dsp:txXfrm>
    </dsp:sp>
    <dsp:sp modelId="{1DE0FF08-D659-4A28-95B6-0742CE05FE5B}">
      <dsp:nvSpPr>
        <dsp:cNvPr id="0" name=""/>
        <dsp:cNvSpPr/>
      </dsp:nvSpPr>
      <dsp:spPr>
        <a:xfrm>
          <a:off x="5011379" y="2723679"/>
          <a:ext cx="1856066" cy="742426"/>
        </a:xfrm>
        <a:prstGeom prst="chevron">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Font typeface="+mj-lt"/>
            <a:buNone/>
          </a:pPr>
          <a:r>
            <a:rPr lang="en-ZA" sz="1200" kern="1200"/>
            <a:t>Use FourSquare API to extract the Restaurant Types</a:t>
          </a:r>
        </a:p>
      </dsp:txBody>
      <dsp:txXfrm>
        <a:off x="5382592" y="2723679"/>
        <a:ext cx="1113640" cy="742426"/>
      </dsp:txXfrm>
    </dsp:sp>
    <dsp:sp modelId="{C5970B7E-F5C5-41F6-BC8C-072F7A622EB4}">
      <dsp:nvSpPr>
        <dsp:cNvPr id="0" name=""/>
        <dsp:cNvSpPr/>
      </dsp:nvSpPr>
      <dsp:spPr>
        <a:xfrm>
          <a:off x="6681839" y="2723679"/>
          <a:ext cx="1856066" cy="742426"/>
        </a:xfrm>
        <a:prstGeom prst="chevron">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Font typeface="+mj-lt"/>
            <a:buNone/>
          </a:pPr>
          <a:r>
            <a:rPr lang="en-ZA" sz="1200" kern="1200" dirty="0"/>
            <a:t>Prep the data for Clustering Model</a:t>
          </a:r>
        </a:p>
      </dsp:txBody>
      <dsp:txXfrm>
        <a:off x="7053052" y="2723679"/>
        <a:ext cx="1113640" cy="742426"/>
      </dsp:txXfrm>
    </dsp:sp>
    <dsp:sp modelId="{D95F8206-0F38-447E-A19A-7AA3AFA96DEC}">
      <dsp:nvSpPr>
        <dsp:cNvPr id="0" name=""/>
        <dsp:cNvSpPr/>
      </dsp:nvSpPr>
      <dsp:spPr>
        <a:xfrm>
          <a:off x="8352299" y="2723679"/>
          <a:ext cx="1856066" cy="742426"/>
        </a:xfrm>
        <a:prstGeom prst="chevron">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Font typeface="+mj-lt"/>
            <a:buNone/>
          </a:pPr>
          <a:r>
            <a:rPr lang="en-ZA" sz="1200" kern="1200"/>
            <a:t>Use Elbow Method to determine Optimum k</a:t>
          </a:r>
        </a:p>
      </dsp:txBody>
      <dsp:txXfrm>
        <a:off x="8723512" y="2723679"/>
        <a:ext cx="1113640" cy="742426"/>
      </dsp:txXfrm>
    </dsp:sp>
    <dsp:sp modelId="{16C30FE6-63D7-4F6C-BD36-80F859BD8940}">
      <dsp:nvSpPr>
        <dsp:cNvPr id="0" name=""/>
        <dsp:cNvSpPr/>
      </dsp:nvSpPr>
      <dsp:spPr>
        <a:xfrm>
          <a:off x="10022759" y="2723679"/>
          <a:ext cx="1856066" cy="742426"/>
        </a:xfrm>
        <a:prstGeom prst="chevron">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06" tIns="16002" rIns="16002" bIns="16002" numCol="1" spcCol="1270" anchor="ctr" anchorCtr="0">
          <a:noAutofit/>
        </a:bodyPr>
        <a:lstStyle/>
        <a:p>
          <a:pPr marL="0" lvl="0" indent="0" algn="ctr" defTabSz="533400">
            <a:lnSpc>
              <a:spcPct val="90000"/>
            </a:lnSpc>
            <a:spcBef>
              <a:spcPct val="0"/>
            </a:spcBef>
            <a:spcAft>
              <a:spcPct val="35000"/>
            </a:spcAft>
            <a:buFont typeface="+mj-lt"/>
            <a:buNone/>
          </a:pPr>
          <a:r>
            <a:rPr lang="en-ZA" sz="1200" kern="1200"/>
            <a:t>Cluster the Subplaces based on Restaurants</a:t>
          </a:r>
        </a:p>
      </dsp:txBody>
      <dsp:txXfrm>
        <a:off x="10393972" y="2723679"/>
        <a:ext cx="1113640" cy="742426"/>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3/10/2020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43A52079-6997-47B8-B262-4ED5D2EA2D74}"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785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929986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949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992633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238998-10EA-455D-8FDC-3EBC7E198582}" type="datetime1">
              <a:rPr lang="en-US" smtClean="0"/>
              <a:t>3/10/2020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37545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3/10/2020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5398881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3/10/2020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967695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3/10/2020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1020763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3/10/2020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581696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E378FF3-85EA-48E5-8D8C-1DB156807E49}" type="datetime1">
              <a:rPr lang="en-US" smtClean="0"/>
              <a:t>3/10/2020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998848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F94F13-1676-4B68-A383-661B657F6E63}" type="datetime1">
              <a:rPr lang="en-US" smtClean="0"/>
              <a:t>3/10/2020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1209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5CB83234-995D-4149-8E1E-BC120E9070D5}" type="datetime1">
              <a:rPr lang="en-US" smtClean="0"/>
              <a:t>3/10/2020</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9E57DC2-970A-4B3E-BB1C-7A09969E49DF}" type="slidenum">
              <a:rPr lang="en-US" smtClean="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573180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github.com/python-visualization/folium" TargetMode="External"/><Relationship Id="rId3" Type="http://schemas.openxmlformats.org/officeDocument/2006/relationships/hyperlink" Target="https://pandas.pydata.org/" TargetMode="External"/><Relationship Id="rId7" Type="http://schemas.openxmlformats.org/officeDocument/2006/relationships/hyperlink" Target="https://pypi.org/project/beautifulsoup4/" TargetMode="External"/><Relationship Id="rId2" Type="http://schemas.openxmlformats.org/officeDocument/2006/relationships/hyperlink" Target="https://jupyter.org/" TargetMode="External"/><Relationship Id="rId1" Type="http://schemas.openxmlformats.org/officeDocument/2006/relationships/slideLayout" Target="../slideLayouts/slideLayout2.xml"/><Relationship Id="rId6" Type="http://schemas.openxmlformats.org/officeDocument/2006/relationships/hyperlink" Target="https://pypi.org/project/geopy/" TargetMode="External"/><Relationship Id="rId5" Type="http://schemas.openxmlformats.org/officeDocument/2006/relationships/hyperlink" Target="https://cloud.ibm.com/login" TargetMode="External"/><Relationship Id="rId4" Type="http://schemas.openxmlformats.org/officeDocument/2006/relationships/hyperlink" Target="https://numpy.org/" TargetMode="Externa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IBM Capstone Project</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Battle of the </a:t>
            </a:r>
            <a:r>
              <a:rPr lang="en-US" sz="1800" dirty="0" err="1">
                <a:solidFill>
                  <a:srgbClr val="FFFFFF"/>
                </a:solidFill>
              </a:rPr>
              <a:t>Neighbourhoods</a:t>
            </a: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8AF93-B215-4FCA-A3D2-0C99D250C04E}"/>
              </a:ext>
            </a:extLst>
          </p:cNvPr>
          <p:cNvSpPr>
            <a:spLocks noGrp="1"/>
          </p:cNvSpPr>
          <p:nvPr>
            <p:ph type="title"/>
          </p:nvPr>
        </p:nvSpPr>
        <p:spPr/>
        <p:txBody>
          <a:bodyPr/>
          <a:lstStyle/>
          <a:p>
            <a:r>
              <a:rPr lang="en-ZA" altLang="en-US" dirty="0"/>
              <a:t>Background</a:t>
            </a:r>
            <a:endParaRPr lang="en-ZA" dirty="0"/>
          </a:p>
        </p:txBody>
      </p:sp>
      <p:sp>
        <p:nvSpPr>
          <p:cNvPr id="3" name="Content Placeholder 2">
            <a:extLst>
              <a:ext uri="{FF2B5EF4-FFF2-40B4-BE49-F238E27FC236}">
                <a16:creationId xmlns:a16="http://schemas.microsoft.com/office/drawing/2014/main" id="{EEF20203-FDA4-4CCC-82A4-D11FAB4E8491}"/>
              </a:ext>
            </a:extLst>
          </p:cNvPr>
          <p:cNvSpPr>
            <a:spLocks noGrp="1"/>
          </p:cNvSpPr>
          <p:nvPr>
            <p:ph idx="1"/>
          </p:nvPr>
        </p:nvSpPr>
        <p:spPr>
          <a:xfrm>
            <a:off x="1023936" y="1753438"/>
            <a:ext cx="9720073" cy="4023360"/>
          </a:xfrm>
        </p:spPr>
        <p:txBody>
          <a:bodyPr/>
          <a:lstStyle/>
          <a:p>
            <a:r>
              <a:rPr lang="en-US" dirty="0"/>
              <a:t>Options for investing into a restaurant business in 3 of the key metros within South Africa being Cape Town, Johannesburg or Durban. These cities where chosen due to them biggest in South Africa for locals as well has being seen from overseas as top travel Destinations.</a:t>
            </a:r>
            <a:endParaRPr lang="en-ZA" dirty="0"/>
          </a:p>
          <a:p>
            <a:endParaRPr lang="en-ZA" dirty="0"/>
          </a:p>
        </p:txBody>
      </p:sp>
      <p:graphicFrame>
        <p:nvGraphicFramePr>
          <p:cNvPr id="5" name="Table 4">
            <a:extLst>
              <a:ext uri="{FF2B5EF4-FFF2-40B4-BE49-F238E27FC236}">
                <a16:creationId xmlns:a16="http://schemas.microsoft.com/office/drawing/2014/main" id="{D41F1FCE-BEA6-4BD5-858E-93098723FC56}"/>
              </a:ext>
            </a:extLst>
          </p:cNvPr>
          <p:cNvGraphicFramePr>
            <a:graphicFrameLocks noGrp="1"/>
          </p:cNvGraphicFramePr>
          <p:nvPr>
            <p:extLst>
              <p:ext uri="{D42A27DB-BD31-4B8C-83A1-F6EECF244321}">
                <p14:modId xmlns:p14="http://schemas.microsoft.com/office/powerpoint/2010/main" val="2626770680"/>
              </p:ext>
            </p:extLst>
          </p:nvPr>
        </p:nvGraphicFramePr>
        <p:xfrm>
          <a:off x="1023936" y="3026934"/>
          <a:ext cx="10290508" cy="2866836"/>
        </p:xfrm>
        <a:graphic>
          <a:graphicData uri="http://schemas.openxmlformats.org/drawingml/2006/table">
            <a:tbl>
              <a:tblPr>
                <a:tableStyleId>{2D5ABB26-0587-4C30-8999-92F81FD0307C}</a:tableStyleId>
              </a:tblPr>
              <a:tblGrid>
                <a:gridCol w="1863313">
                  <a:extLst>
                    <a:ext uri="{9D8B030D-6E8A-4147-A177-3AD203B41FA5}">
                      <a16:colId xmlns:a16="http://schemas.microsoft.com/office/drawing/2014/main" val="2490058715"/>
                    </a:ext>
                  </a:extLst>
                </a:gridCol>
                <a:gridCol w="1685439">
                  <a:extLst>
                    <a:ext uri="{9D8B030D-6E8A-4147-A177-3AD203B41FA5}">
                      <a16:colId xmlns:a16="http://schemas.microsoft.com/office/drawing/2014/main" val="1861030549"/>
                    </a:ext>
                  </a:extLst>
                </a:gridCol>
                <a:gridCol w="1685439">
                  <a:extLst>
                    <a:ext uri="{9D8B030D-6E8A-4147-A177-3AD203B41FA5}">
                      <a16:colId xmlns:a16="http://schemas.microsoft.com/office/drawing/2014/main" val="61377653"/>
                    </a:ext>
                  </a:extLst>
                </a:gridCol>
                <a:gridCol w="1685439">
                  <a:extLst>
                    <a:ext uri="{9D8B030D-6E8A-4147-A177-3AD203B41FA5}">
                      <a16:colId xmlns:a16="http://schemas.microsoft.com/office/drawing/2014/main" val="409561046"/>
                    </a:ext>
                  </a:extLst>
                </a:gridCol>
                <a:gridCol w="1685439">
                  <a:extLst>
                    <a:ext uri="{9D8B030D-6E8A-4147-A177-3AD203B41FA5}">
                      <a16:colId xmlns:a16="http://schemas.microsoft.com/office/drawing/2014/main" val="2753804229"/>
                    </a:ext>
                  </a:extLst>
                </a:gridCol>
                <a:gridCol w="1685439">
                  <a:extLst>
                    <a:ext uri="{9D8B030D-6E8A-4147-A177-3AD203B41FA5}">
                      <a16:colId xmlns:a16="http://schemas.microsoft.com/office/drawing/2014/main" val="3732816499"/>
                    </a:ext>
                  </a:extLst>
                </a:gridCol>
              </a:tblGrid>
              <a:tr h="1294606">
                <a:tc>
                  <a:txBody>
                    <a:bodyPr/>
                    <a:lstStyle/>
                    <a:p>
                      <a:pPr algn="r"/>
                      <a:r>
                        <a:rPr lang="en-ZA" sz="1600" b="1" dirty="0">
                          <a:effectLst/>
                        </a:rPr>
                        <a:t>City</a:t>
                      </a:r>
                      <a:endParaRPr lang="en-ZA" sz="1600" b="1" dirty="0"/>
                    </a:p>
                  </a:txBody>
                  <a:tcPr anchor="ctr"/>
                </a:tc>
                <a:tc>
                  <a:txBody>
                    <a:bodyPr/>
                    <a:lstStyle/>
                    <a:p>
                      <a:pPr algn="r" fontAlgn="ctr"/>
                      <a:br>
                        <a:rPr lang="en-ZA" sz="1600" b="1" dirty="0">
                          <a:effectLst/>
                        </a:rPr>
                      </a:br>
                      <a:r>
                        <a:rPr lang="en-ZA" sz="1600" b="1" dirty="0">
                          <a:effectLst/>
                        </a:rPr>
                        <a:t>Average disposable salary</a:t>
                      </a:r>
                    </a:p>
                  </a:txBody>
                  <a:tcPr anchor="ctr"/>
                </a:tc>
                <a:tc>
                  <a:txBody>
                    <a:bodyPr/>
                    <a:lstStyle/>
                    <a:p>
                      <a:pPr algn="r" fontAlgn="ctr"/>
                      <a:r>
                        <a:rPr lang="en-ZA" sz="1600" b="1" dirty="0">
                          <a:effectLst/>
                        </a:rPr>
                        <a:t>Monthly transport costs</a:t>
                      </a:r>
                    </a:p>
                  </a:txBody>
                  <a:tcPr anchor="ctr"/>
                </a:tc>
                <a:tc>
                  <a:txBody>
                    <a:bodyPr/>
                    <a:lstStyle/>
                    <a:p>
                      <a:pPr algn="r" fontAlgn="ctr"/>
                      <a:r>
                        <a:rPr lang="en-ZA" sz="1600" b="1" dirty="0">
                          <a:effectLst/>
                        </a:rPr>
                        <a:t>Rent for a 1-bedroom apartment in the city centre</a:t>
                      </a:r>
                    </a:p>
                  </a:txBody>
                  <a:tcPr anchor="ctr"/>
                </a:tc>
                <a:tc>
                  <a:txBody>
                    <a:bodyPr/>
                    <a:lstStyle/>
                    <a:p>
                      <a:pPr algn="r" fontAlgn="ctr"/>
                      <a:r>
                        <a:rPr lang="en-ZA" sz="1600" b="1" dirty="0">
                          <a:effectLst/>
                        </a:rPr>
                        <a:t>Basic utilities</a:t>
                      </a:r>
                    </a:p>
                  </a:txBody>
                  <a:tcPr anchor="ctr"/>
                </a:tc>
                <a:tc>
                  <a:txBody>
                    <a:bodyPr/>
                    <a:lstStyle/>
                    <a:p>
                      <a:pPr algn="r" fontAlgn="ctr"/>
                      <a:r>
                        <a:rPr lang="en-ZA" sz="1600" b="1" dirty="0">
                          <a:effectLst/>
                        </a:rPr>
                        <a:t>Meal for two people at a restaurant</a:t>
                      </a:r>
                    </a:p>
                  </a:txBody>
                  <a:tcPr anchor="ctr"/>
                </a:tc>
                <a:extLst>
                  <a:ext uri="{0D108BD9-81ED-4DB2-BD59-A6C34878D82A}">
                    <a16:rowId xmlns:a16="http://schemas.microsoft.com/office/drawing/2014/main" val="3503460688"/>
                  </a:ext>
                </a:extLst>
              </a:tr>
              <a:tr h="323651">
                <a:tc>
                  <a:txBody>
                    <a:bodyPr/>
                    <a:lstStyle/>
                    <a:p>
                      <a:pPr algn="r" fontAlgn="ctr"/>
                      <a:endParaRPr lang="en-ZA" sz="1600" b="1" dirty="0">
                        <a:effectLst/>
                      </a:endParaRPr>
                    </a:p>
                  </a:txBody>
                  <a:tcPr anchor="ctr"/>
                </a:tc>
                <a:tc>
                  <a:txBody>
                    <a:bodyPr/>
                    <a:lstStyle/>
                    <a:p>
                      <a:pPr algn="r" fontAlgn="ctr"/>
                      <a:endParaRPr lang="en-ZA" sz="1600" b="1">
                        <a:effectLst/>
                      </a:endParaRPr>
                    </a:p>
                  </a:txBody>
                  <a:tcPr anchor="ctr"/>
                </a:tc>
                <a:tc>
                  <a:txBody>
                    <a:bodyPr/>
                    <a:lstStyle/>
                    <a:p>
                      <a:pPr algn="r" fontAlgn="ctr"/>
                      <a:endParaRPr lang="en-ZA" sz="1600" b="1">
                        <a:effectLst/>
                      </a:endParaRPr>
                    </a:p>
                  </a:txBody>
                  <a:tcPr anchor="ctr"/>
                </a:tc>
                <a:tc>
                  <a:txBody>
                    <a:bodyPr/>
                    <a:lstStyle/>
                    <a:p>
                      <a:pPr algn="r" fontAlgn="ctr"/>
                      <a:endParaRPr lang="en-ZA" sz="1600" b="1">
                        <a:effectLst/>
                      </a:endParaRPr>
                    </a:p>
                  </a:txBody>
                  <a:tcPr anchor="ctr"/>
                </a:tc>
                <a:tc>
                  <a:txBody>
                    <a:bodyPr/>
                    <a:lstStyle/>
                    <a:p>
                      <a:pPr algn="r" fontAlgn="ctr"/>
                      <a:endParaRPr lang="en-ZA" sz="1600" b="1">
                        <a:effectLst/>
                      </a:endParaRPr>
                    </a:p>
                  </a:txBody>
                  <a:tcPr anchor="ctr"/>
                </a:tc>
                <a:tc>
                  <a:txBody>
                    <a:bodyPr/>
                    <a:lstStyle/>
                    <a:p>
                      <a:pPr algn="r" fontAlgn="ctr"/>
                      <a:endParaRPr lang="en-ZA" sz="1600" b="1">
                        <a:effectLst/>
                      </a:endParaRPr>
                    </a:p>
                  </a:txBody>
                  <a:tcPr anchor="ctr"/>
                </a:tc>
                <a:extLst>
                  <a:ext uri="{0D108BD9-81ED-4DB2-BD59-A6C34878D82A}">
                    <a16:rowId xmlns:a16="http://schemas.microsoft.com/office/drawing/2014/main" val="3011865774"/>
                  </a:ext>
                </a:extLst>
              </a:tr>
              <a:tr h="566390">
                <a:tc>
                  <a:txBody>
                    <a:bodyPr/>
                    <a:lstStyle/>
                    <a:p>
                      <a:pPr algn="r" fontAlgn="ctr"/>
                      <a:r>
                        <a:rPr lang="en-ZA" sz="1600" b="1">
                          <a:effectLst/>
                        </a:rPr>
                        <a:t>Johannesburg</a:t>
                      </a:r>
                    </a:p>
                  </a:txBody>
                  <a:tcPr anchor="ctr"/>
                </a:tc>
                <a:tc>
                  <a:txBody>
                    <a:bodyPr/>
                    <a:lstStyle/>
                    <a:p>
                      <a:pPr algn="r" fontAlgn="ctr"/>
                      <a:r>
                        <a:rPr lang="en-ZA" sz="1600" dirty="0">
                          <a:effectLst/>
                        </a:rPr>
                        <a:t>R17 360</a:t>
                      </a:r>
                    </a:p>
                  </a:txBody>
                  <a:tcPr anchor="ctr"/>
                </a:tc>
                <a:tc>
                  <a:txBody>
                    <a:bodyPr/>
                    <a:lstStyle/>
                    <a:p>
                      <a:pPr algn="r" fontAlgn="ctr"/>
                      <a:r>
                        <a:rPr lang="en-ZA" sz="1600" dirty="0">
                          <a:effectLst/>
                        </a:rPr>
                        <a:t>R1 330</a:t>
                      </a:r>
                    </a:p>
                  </a:txBody>
                  <a:tcPr anchor="ctr"/>
                </a:tc>
                <a:tc>
                  <a:txBody>
                    <a:bodyPr/>
                    <a:lstStyle/>
                    <a:p>
                      <a:pPr algn="r" fontAlgn="ctr"/>
                      <a:r>
                        <a:rPr lang="en-ZA" sz="1600" dirty="0">
                          <a:effectLst/>
                        </a:rPr>
                        <a:t>R6 720</a:t>
                      </a:r>
                    </a:p>
                  </a:txBody>
                  <a:tcPr anchor="ctr"/>
                </a:tc>
                <a:tc>
                  <a:txBody>
                    <a:bodyPr/>
                    <a:lstStyle/>
                    <a:p>
                      <a:pPr algn="r" fontAlgn="ctr"/>
                      <a:r>
                        <a:rPr lang="en-ZA" sz="1600">
                          <a:effectLst/>
                        </a:rPr>
                        <a:t>R800</a:t>
                      </a:r>
                    </a:p>
                  </a:txBody>
                  <a:tcPr anchor="ctr"/>
                </a:tc>
                <a:tc>
                  <a:txBody>
                    <a:bodyPr/>
                    <a:lstStyle/>
                    <a:p>
                      <a:pPr algn="r" fontAlgn="ctr"/>
                      <a:r>
                        <a:rPr lang="en-ZA" sz="1600" dirty="0">
                          <a:effectLst/>
                        </a:rPr>
                        <a:t>R500</a:t>
                      </a:r>
                    </a:p>
                  </a:txBody>
                  <a:tcPr anchor="ctr"/>
                </a:tc>
                <a:extLst>
                  <a:ext uri="{0D108BD9-81ED-4DB2-BD59-A6C34878D82A}">
                    <a16:rowId xmlns:a16="http://schemas.microsoft.com/office/drawing/2014/main" val="2400356821"/>
                  </a:ext>
                </a:extLst>
              </a:tr>
              <a:tr h="323651">
                <a:tc>
                  <a:txBody>
                    <a:bodyPr/>
                    <a:lstStyle/>
                    <a:p>
                      <a:pPr algn="r" fontAlgn="ctr"/>
                      <a:r>
                        <a:rPr lang="en-ZA" sz="1600" b="1">
                          <a:effectLst/>
                        </a:rPr>
                        <a:t>Cape Town</a:t>
                      </a:r>
                    </a:p>
                  </a:txBody>
                  <a:tcPr anchor="ctr"/>
                </a:tc>
                <a:tc>
                  <a:txBody>
                    <a:bodyPr/>
                    <a:lstStyle/>
                    <a:p>
                      <a:pPr algn="r" fontAlgn="ctr"/>
                      <a:r>
                        <a:rPr lang="en-ZA" sz="1600">
                          <a:effectLst/>
                        </a:rPr>
                        <a:t>R18 300</a:t>
                      </a:r>
                    </a:p>
                  </a:txBody>
                  <a:tcPr anchor="ctr"/>
                </a:tc>
                <a:tc>
                  <a:txBody>
                    <a:bodyPr/>
                    <a:lstStyle/>
                    <a:p>
                      <a:pPr algn="r" fontAlgn="ctr"/>
                      <a:r>
                        <a:rPr lang="en-ZA" sz="1600">
                          <a:effectLst/>
                        </a:rPr>
                        <a:t>R425</a:t>
                      </a:r>
                    </a:p>
                  </a:txBody>
                  <a:tcPr anchor="ctr"/>
                </a:tc>
                <a:tc>
                  <a:txBody>
                    <a:bodyPr/>
                    <a:lstStyle/>
                    <a:p>
                      <a:pPr algn="r" fontAlgn="ctr"/>
                      <a:r>
                        <a:rPr lang="en-ZA" sz="1600">
                          <a:effectLst/>
                        </a:rPr>
                        <a:t>R11 170</a:t>
                      </a:r>
                    </a:p>
                  </a:txBody>
                  <a:tcPr anchor="ctr"/>
                </a:tc>
                <a:tc>
                  <a:txBody>
                    <a:bodyPr/>
                    <a:lstStyle/>
                    <a:p>
                      <a:pPr algn="r" fontAlgn="ctr"/>
                      <a:r>
                        <a:rPr lang="en-ZA" sz="1600">
                          <a:effectLst/>
                        </a:rPr>
                        <a:t>R550</a:t>
                      </a:r>
                    </a:p>
                  </a:txBody>
                  <a:tcPr anchor="ctr"/>
                </a:tc>
                <a:tc>
                  <a:txBody>
                    <a:bodyPr/>
                    <a:lstStyle/>
                    <a:p>
                      <a:pPr algn="r" fontAlgn="ctr"/>
                      <a:r>
                        <a:rPr lang="en-ZA" sz="1600">
                          <a:effectLst/>
                        </a:rPr>
                        <a:t>R600</a:t>
                      </a:r>
                    </a:p>
                  </a:txBody>
                  <a:tcPr anchor="ctr"/>
                </a:tc>
                <a:extLst>
                  <a:ext uri="{0D108BD9-81ED-4DB2-BD59-A6C34878D82A}">
                    <a16:rowId xmlns:a16="http://schemas.microsoft.com/office/drawing/2014/main" val="1221853020"/>
                  </a:ext>
                </a:extLst>
              </a:tr>
              <a:tr h="323651">
                <a:tc>
                  <a:txBody>
                    <a:bodyPr/>
                    <a:lstStyle/>
                    <a:p>
                      <a:pPr algn="r" fontAlgn="ctr"/>
                      <a:r>
                        <a:rPr lang="en-ZA" sz="1600" b="1" dirty="0">
                          <a:effectLst/>
                        </a:rPr>
                        <a:t>Durban</a:t>
                      </a:r>
                    </a:p>
                  </a:txBody>
                  <a:tcPr anchor="ctr"/>
                </a:tc>
                <a:tc>
                  <a:txBody>
                    <a:bodyPr/>
                    <a:lstStyle/>
                    <a:p>
                      <a:pPr algn="r" fontAlgn="ctr"/>
                      <a:r>
                        <a:rPr lang="en-ZA" sz="1600">
                          <a:effectLst/>
                        </a:rPr>
                        <a:t>R15 000</a:t>
                      </a:r>
                    </a:p>
                  </a:txBody>
                  <a:tcPr anchor="ctr"/>
                </a:tc>
                <a:tc>
                  <a:txBody>
                    <a:bodyPr/>
                    <a:lstStyle/>
                    <a:p>
                      <a:pPr algn="r" fontAlgn="ctr"/>
                      <a:r>
                        <a:rPr lang="en-ZA" sz="1600">
                          <a:effectLst/>
                        </a:rPr>
                        <a:t>R375</a:t>
                      </a:r>
                    </a:p>
                  </a:txBody>
                  <a:tcPr anchor="ctr"/>
                </a:tc>
                <a:tc>
                  <a:txBody>
                    <a:bodyPr/>
                    <a:lstStyle/>
                    <a:p>
                      <a:pPr algn="r" fontAlgn="ctr"/>
                      <a:r>
                        <a:rPr lang="en-ZA" sz="1600">
                          <a:effectLst/>
                        </a:rPr>
                        <a:t>R9 940</a:t>
                      </a:r>
                    </a:p>
                  </a:txBody>
                  <a:tcPr anchor="ctr"/>
                </a:tc>
                <a:tc>
                  <a:txBody>
                    <a:bodyPr/>
                    <a:lstStyle/>
                    <a:p>
                      <a:pPr algn="r" fontAlgn="ctr"/>
                      <a:r>
                        <a:rPr lang="en-ZA" sz="1600">
                          <a:effectLst/>
                        </a:rPr>
                        <a:t>R1 230</a:t>
                      </a:r>
                    </a:p>
                  </a:txBody>
                  <a:tcPr anchor="ctr"/>
                </a:tc>
                <a:tc>
                  <a:txBody>
                    <a:bodyPr/>
                    <a:lstStyle/>
                    <a:p>
                      <a:pPr algn="r" fontAlgn="ctr"/>
                      <a:r>
                        <a:rPr lang="en-ZA" sz="1600" dirty="0">
                          <a:effectLst/>
                        </a:rPr>
                        <a:t>R410</a:t>
                      </a:r>
                    </a:p>
                  </a:txBody>
                  <a:tcPr anchor="ctr"/>
                </a:tc>
                <a:extLst>
                  <a:ext uri="{0D108BD9-81ED-4DB2-BD59-A6C34878D82A}">
                    <a16:rowId xmlns:a16="http://schemas.microsoft.com/office/drawing/2014/main" val="2549907155"/>
                  </a:ext>
                </a:extLst>
              </a:tr>
            </a:tbl>
          </a:graphicData>
        </a:graphic>
      </p:graphicFrame>
      <p:sp>
        <p:nvSpPr>
          <p:cNvPr id="6" name="Rectangle 5">
            <a:extLst>
              <a:ext uri="{FF2B5EF4-FFF2-40B4-BE49-F238E27FC236}">
                <a16:creationId xmlns:a16="http://schemas.microsoft.com/office/drawing/2014/main" id="{3598F36D-E8A5-4F90-BB4C-2007E0703520}"/>
              </a:ext>
            </a:extLst>
          </p:cNvPr>
          <p:cNvSpPr/>
          <p:nvPr/>
        </p:nvSpPr>
        <p:spPr>
          <a:xfrm>
            <a:off x="9550" y="6609653"/>
            <a:ext cx="12319279" cy="276999"/>
          </a:xfrm>
          <a:prstGeom prst="rect">
            <a:avLst/>
          </a:prstGeom>
        </p:spPr>
        <p:txBody>
          <a:bodyPr wrap="square">
            <a:spAutoFit/>
          </a:bodyPr>
          <a:lstStyle/>
          <a:p>
            <a:r>
              <a:rPr lang="en-ZA" sz="1200" dirty="0"/>
              <a:t>https://businesstech.co.za/news/lifestyle/366416/the-most-expensive-cities-in-south-africa-in-2020-pretoria-vs-joburg-vs-cape-town-vs-durban/</a:t>
            </a:r>
          </a:p>
        </p:txBody>
      </p:sp>
    </p:spTree>
    <p:extLst>
      <p:ext uri="{BB962C8B-B14F-4D97-AF65-F5344CB8AC3E}">
        <p14:creationId xmlns:p14="http://schemas.microsoft.com/office/powerpoint/2010/main" val="434751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22306-FD46-4D95-BD1F-D53047B5B914}"/>
              </a:ext>
            </a:extLst>
          </p:cNvPr>
          <p:cNvSpPr>
            <a:spLocks noGrp="1"/>
          </p:cNvSpPr>
          <p:nvPr>
            <p:ph type="title"/>
          </p:nvPr>
        </p:nvSpPr>
        <p:spPr/>
        <p:txBody>
          <a:bodyPr/>
          <a:lstStyle/>
          <a:p>
            <a:r>
              <a:rPr lang="en-ZA" altLang="en-US" dirty="0"/>
              <a:t>Data Sources &amp; Tools</a:t>
            </a:r>
            <a:endParaRPr lang="en-ZA" dirty="0"/>
          </a:p>
        </p:txBody>
      </p:sp>
      <p:graphicFrame>
        <p:nvGraphicFramePr>
          <p:cNvPr id="10" name="Content Placeholder 6">
            <a:extLst>
              <a:ext uri="{FF2B5EF4-FFF2-40B4-BE49-F238E27FC236}">
                <a16:creationId xmlns:a16="http://schemas.microsoft.com/office/drawing/2014/main" id="{F095E05D-8E3E-4F2A-949E-B40DA0D742AD}"/>
              </a:ext>
            </a:extLst>
          </p:cNvPr>
          <p:cNvGraphicFramePr>
            <a:graphicFrameLocks noGrp="1"/>
          </p:cNvGraphicFramePr>
          <p:nvPr>
            <p:ph idx="1"/>
            <p:extLst>
              <p:ext uri="{D42A27DB-BD31-4B8C-83A1-F6EECF244321}">
                <p14:modId xmlns:p14="http://schemas.microsoft.com/office/powerpoint/2010/main" val="1451219940"/>
              </p:ext>
            </p:extLst>
          </p:nvPr>
        </p:nvGraphicFramePr>
        <p:xfrm>
          <a:off x="649514" y="2084832"/>
          <a:ext cx="5067998" cy="1280160"/>
        </p:xfrm>
        <a:graphic>
          <a:graphicData uri="http://schemas.openxmlformats.org/drawingml/2006/table">
            <a:tbl>
              <a:tblPr firstRow="1" firstCol="1" bandRow="1">
                <a:tableStyleId>{5C22544A-7EE6-4342-B048-85BDC9FD1C3A}</a:tableStyleId>
              </a:tblPr>
              <a:tblGrid>
                <a:gridCol w="1144804">
                  <a:extLst>
                    <a:ext uri="{9D8B030D-6E8A-4147-A177-3AD203B41FA5}">
                      <a16:colId xmlns:a16="http://schemas.microsoft.com/office/drawing/2014/main" val="2657341849"/>
                    </a:ext>
                  </a:extLst>
                </a:gridCol>
                <a:gridCol w="3923194">
                  <a:extLst>
                    <a:ext uri="{9D8B030D-6E8A-4147-A177-3AD203B41FA5}">
                      <a16:colId xmlns:a16="http://schemas.microsoft.com/office/drawing/2014/main" val="1811120625"/>
                    </a:ext>
                  </a:extLst>
                </a:gridCol>
              </a:tblGrid>
              <a:tr h="0">
                <a:tc>
                  <a:txBody>
                    <a:bodyPr/>
                    <a:lstStyle/>
                    <a:p>
                      <a:pPr>
                        <a:spcAft>
                          <a:spcPts val="0"/>
                        </a:spcAft>
                      </a:pPr>
                      <a:r>
                        <a:rPr lang="en-US" sz="1400">
                          <a:effectLst/>
                        </a:rPr>
                        <a:t>Title</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0"/>
                        </a:spcAft>
                      </a:pPr>
                      <a:r>
                        <a:rPr lang="en-US" sz="1400" dirty="0">
                          <a:effectLst/>
                        </a:rPr>
                        <a:t>Comment</a:t>
                      </a:r>
                      <a:endParaRPr lang="en-ZA" sz="14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591033439"/>
                  </a:ext>
                </a:extLst>
              </a:tr>
              <a:tr h="0">
                <a:tc>
                  <a:txBody>
                    <a:bodyPr/>
                    <a:lstStyle/>
                    <a:p>
                      <a:pPr>
                        <a:spcAft>
                          <a:spcPts val="0"/>
                        </a:spcAft>
                      </a:pPr>
                      <a:r>
                        <a:rPr lang="en-US" sz="1400">
                          <a:effectLst/>
                        </a:rPr>
                        <a:t>Source </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0"/>
                        </a:spcAft>
                      </a:pPr>
                      <a:r>
                        <a:rPr lang="en-US" sz="1400">
                          <a:effectLst/>
                        </a:rPr>
                        <a:t>Internet</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94080885"/>
                  </a:ext>
                </a:extLst>
              </a:tr>
              <a:tr h="0">
                <a:tc>
                  <a:txBody>
                    <a:bodyPr/>
                    <a:lstStyle/>
                    <a:p>
                      <a:pPr>
                        <a:spcAft>
                          <a:spcPts val="0"/>
                        </a:spcAft>
                      </a:pPr>
                      <a:r>
                        <a:rPr lang="en-US" sz="1400">
                          <a:effectLst/>
                        </a:rPr>
                        <a:t>Extract method</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0"/>
                        </a:spcAft>
                      </a:pPr>
                      <a:r>
                        <a:rPr lang="en-US" sz="1400">
                          <a:effectLst/>
                        </a:rPr>
                        <a:t>Web scrape</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42466507"/>
                  </a:ext>
                </a:extLst>
              </a:tr>
              <a:tr h="0">
                <a:tc>
                  <a:txBody>
                    <a:bodyPr/>
                    <a:lstStyle/>
                    <a:p>
                      <a:pPr>
                        <a:spcAft>
                          <a:spcPts val="0"/>
                        </a:spcAft>
                      </a:pPr>
                      <a:r>
                        <a:rPr lang="en-US" sz="1400">
                          <a:effectLst/>
                        </a:rPr>
                        <a:t>Use </a:t>
                      </a:r>
                      <a:endParaRPr lang="en-ZA" sz="1400">
                        <a:effectLst/>
                      </a:endParaRPr>
                    </a:p>
                    <a:p>
                      <a:pPr>
                        <a:spcAft>
                          <a:spcPts val="0"/>
                        </a:spcAft>
                      </a:pPr>
                      <a:r>
                        <a:rPr lang="en-US" sz="1400">
                          <a:effectLst/>
                        </a:rPr>
                        <a:t> </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0"/>
                        </a:spcAft>
                      </a:pPr>
                      <a:r>
                        <a:rPr lang="en-US" sz="1400" dirty="0">
                          <a:effectLst/>
                        </a:rPr>
                        <a:t>Review previous analysis to understand key business and tourism cities, disposable income etc.</a:t>
                      </a:r>
                      <a:endParaRPr lang="en-ZA" sz="14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30593451"/>
                  </a:ext>
                </a:extLst>
              </a:tr>
            </a:tbl>
          </a:graphicData>
        </a:graphic>
      </p:graphicFrame>
      <p:graphicFrame>
        <p:nvGraphicFramePr>
          <p:cNvPr id="11" name="Table 10">
            <a:extLst>
              <a:ext uri="{FF2B5EF4-FFF2-40B4-BE49-F238E27FC236}">
                <a16:creationId xmlns:a16="http://schemas.microsoft.com/office/drawing/2014/main" id="{91E5A0A0-8A10-47B8-B01D-3B72A8E74DE7}"/>
              </a:ext>
            </a:extLst>
          </p:cNvPr>
          <p:cNvGraphicFramePr>
            <a:graphicFrameLocks noGrp="1"/>
          </p:cNvGraphicFramePr>
          <p:nvPr>
            <p:extLst>
              <p:ext uri="{D42A27DB-BD31-4B8C-83A1-F6EECF244321}">
                <p14:modId xmlns:p14="http://schemas.microsoft.com/office/powerpoint/2010/main" val="323787883"/>
              </p:ext>
            </p:extLst>
          </p:nvPr>
        </p:nvGraphicFramePr>
        <p:xfrm>
          <a:off x="6092126" y="3841858"/>
          <a:ext cx="5594428" cy="1066800"/>
        </p:xfrm>
        <a:graphic>
          <a:graphicData uri="http://schemas.openxmlformats.org/drawingml/2006/table">
            <a:tbl>
              <a:tblPr firstRow="1" firstCol="1" bandRow="1">
                <a:tableStyleId>{5C22544A-7EE6-4342-B048-85BDC9FD1C3A}</a:tableStyleId>
              </a:tblPr>
              <a:tblGrid>
                <a:gridCol w="1232567">
                  <a:extLst>
                    <a:ext uri="{9D8B030D-6E8A-4147-A177-3AD203B41FA5}">
                      <a16:colId xmlns:a16="http://schemas.microsoft.com/office/drawing/2014/main" val="2299925849"/>
                    </a:ext>
                  </a:extLst>
                </a:gridCol>
                <a:gridCol w="4223952">
                  <a:extLst>
                    <a:ext uri="{9D8B030D-6E8A-4147-A177-3AD203B41FA5}">
                      <a16:colId xmlns:a16="http://schemas.microsoft.com/office/drawing/2014/main" val="3155154450"/>
                    </a:ext>
                  </a:extLst>
                </a:gridCol>
                <a:gridCol w="137909">
                  <a:extLst>
                    <a:ext uri="{9D8B030D-6E8A-4147-A177-3AD203B41FA5}">
                      <a16:colId xmlns:a16="http://schemas.microsoft.com/office/drawing/2014/main" val="162722218"/>
                    </a:ext>
                  </a:extLst>
                </a:gridCol>
              </a:tblGrid>
              <a:tr h="192084">
                <a:tc>
                  <a:txBody>
                    <a:bodyPr/>
                    <a:lstStyle/>
                    <a:p>
                      <a:pPr>
                        <a:spcAft>
                          <a:spcPts val="0"/>
                        </a:spcAft>
                      </a:pPr>
                      <a:r>
                        <a:rPr lang="en-US" sz="1400">
                          <a:effectLst/>
                        </a:rPr>
                        <a:t>Title</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0"/>
                        </a:spcAft>
                      </a:pPr>
                      <a:r>
                        <a:rPr lang="en-US" sz="1400">
                          <a:effectLst/>
                        </a:rPr>
                        <a:t>Comment</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800"/>
                        </a:spcAft>
                      </a:pPr>
                      <a:r>
                        <a:rPr lang="en-ZA" sz="1400">
                          <a:effectLst/>
                        </a:rPr>
                        <a:t> </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255965851"/>
                  </a:ext>
                </a:extLst>
              </a:tr>
              <a:tr h="199629">
                <a:tc>
                  <a:txBody>
                    <a:bodyPr/>
                    <a:lstStyle/>
                    <a:p>
                      <a:pPr>
                        <a:spcAft>
                          <a:spcPts val="0"/>
                        </a:spcAft>
                      </a:pPr>
                      <a:r>
                        <a:rPr lang="en-US" sz="1400">
                          <a:effectLst/>
                        </a:rPr>
                        <a:t>Source </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400">
                          <a:effectLst/>
                        </a:rPr>
                        <a:t>https://census2011.adrianfrith.com/place/798013</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1559161275"/>
                  </a:ext>
                </a:extLst>
              </a:tr>
              <a:tr h="399258">
                <a:tc>
                  <a:txBody>
                    <a:bodyPr/>
                    <a:lstStyle/>
                    <a:p>
                      <a:pPr>
                        <a:spcAft>
                          <a:spcPts val="0"/>
                        </a:spcAft>
                      </a:pPr>
                      <a:r>
                        <a:rPr lang="en-US" sz="1400">
                          <a:effectLst/>
                        </a:rPr>
                        <a:t>Extract method</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400" dirty="0">
                          <a:effectLst/>
                        </a:rPr>
                        <a:t>Web scrape. Extract suburbs within city</a:t>
                      </a:r>
                      <a:endParaRPr lang="en-ZA" sz="14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3470623282"/>
                  </a:ext>
                </a:extLst>
              </a:tr>
              <a:tr h="199629">
                <a:tc>
                  <a:txBody>
                    <a:bodyPr/>
                    <a:lstStyle/>
                    <a:p>
                      <a:pPr>
                        <a:spcAft>
                          <a:spcPts val="0"/>
                        </a:spcAft>
                      </a:pPr>
                      <a:r>
                        <a:rPr lang="en-US" sz="1400">
                          <a:effectLst/>
                        </a:rPr>
                        <a:t>Use </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400" dirty="0">
                          <a:effectLst/>
                        </a:rPr>
                        <a:t>Extract the suburbs for under the main place</a:t>
                      </a:r>
                      <a:endParaRPr lang="en-ZA" sz="14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53449940"/>
                  </a:ext>
                </a:extLst>
              </a:tr>
            </a:tbl>
          </a:graphicData>
        </a:graphic>
      </p:graphicFrame>
      <p:graphicFrame>
        <p:nvGraphicFramePr>
          <p:cNvPr id="12" name="Table 11">
            <a:extLst>
              <a:ext uri="{FF2B5EF4-FFF2-40B4-BE49-F238E27FC236}">
                <a16:creationId xmlns:a16="http://schemas.microsoft.com/office/drawing/2014/main" id="{BC0BD0E7-7388-495C-BC14-2130BB6FFFA5}"/>
              </a:ext>
            </a:extLst>
          </p:cNvPr>
          <p:cNvGraphicFramePr>
            <a:graphicFrameLocks noGrp="1"/>
          </p:cNvGraphicFramePr>
          <p:nvPr>
            <p:extLst>
              <p:ext uri="{D42A27DB-BD31-4B8C-83A1-F6EECF244321}">
                <p14:modId xmlns:p14="http://schemas.microsoft.com/office/powerpoint/2010/main" val="1959697547"/>
              </p:ext>
            </p:extLst>
          </p:nvPr>
        </p:nvGraphicFramePr>
        <p:xfrm>
          <a:off x="6092126" y="2090481"/>
          <a:ext cx="5594428" cy="1280160"/>
        </p:xfrm>
        <a:graphic>
          <a:graphicData uri="http://schemas.openxmlformats.org/drawingml/2006/table">
            <a:tbl>
              <a:tblPr firstRow="1" firstCol="1" bandRow="1">
                <a:tableStyleId>{5C22544A-7EE6-4342-B048-85BDC9FD1C3A}</a:tableStyleId>
              </a:tblPr>
              <a:tblGrid>
                <a:gridCol w="1232567">
                  <a:extLst>
                    <a:ext uri="{9D8B030D-6E8A-4147-A177-3AD203B41FA5}">
                      <a16:colId xmlns:a16="http://schemas.microsoft.com/office/drawing/2014/main" val="370847789"/>
                    </a:ext>
                  </a:extLst>
                </a:gridCol>
                <a:gridCol w="4223952">
                  <a:extLst>
                    <a:ext uri="{9D8B030D-6E8A-4147-A177-3AD203B41FA5}">
                      <a16:colId xmlns:a16="http://schemas.microsoft.com/office/drawing/2014/main" val="3109713801"/>
                    </a:ext>
                  </a:extLst>
                </a:gridCol>
                <a:gridCol w="137909">
                  <a:extLst>
                    <a:ext uri="{9D8B030D-6E8A-4147-A177-3AD203B41FA5}">
                      <a16:colId xmlns:a16="http://schemas.microsoft.com/office/drawing/2014/main" val="3212026405"/>
                    </a:ext>
                  </a:extLst>
                </a:gridCol>
              </a:tblGrid>
              <a:tr h="0">
                <a:tc>
                  <a:txBody>
                    <a:bodyPr/>
                    <a:lstStyle/>
                    <a:p>
                      <a:pPr>
                        <a:spcAft>
                          <a:spcPts val="0"/>
                        </a:spcAft>
                      </a:pPr>
                      <a:r>
                        <a:rPr lang="en-US" sz="1400">
                          <a:effectLst/>
                        </a:rPr>
                        <a:t>Title</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0"/>
                        </a:spcAft>
                      </a:pPr>
                      <a:r>
                        <a:rPr lang="en-US" sz="1400">
                          <a:effectLst/>
                        </a:rPr>
                        <a:t>Comment</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800"/>
                        </a:spcAft>
                      </a:pPr>
                      <a:r>
                        <a:rPr lang="en-ZA" sz="1400">
                          <a:effectLst/>
                        </a:rPr>
                        <a:t> </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605127827"/>
                  </a:ext>
                </a:extLst>
              </a:tr>
              <a:tr h="0">
                <a:tc>
                  <a:txBody>
                    <a:bodyPr/>
                    <a:lstStyle/>
                    <a:p>
                      <a:pPr>
                        <a:spcAft>
                          <a:spcPts val="0"/>
                        </a:spcAft>
                      </a:pPr>
                      <a:r>
                        <a:rPr lang="en-US" sz="1400">
                          <a:effectLst/>
                        </a:rPr>
                        <a:t>Source </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400">
                          <a:effectLst/>
                        </a:rPr>
                        <a:t>www.foursquare.com</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2379127903"/>
                  </a:ext>
                </a:extLst>
              </a:tr>
              <a:tr h="0">
                <a:tc>
                  <a:txBody>
                    <a:bodyPr/>
                    <a:lstStyle/>
                    <a:p>
                      <a:pPr>
                        <a:spcAft>
                          <a:spcPts val="0"/>
                        </a:spcAft>
                      </a:pPr>
                      <a:r>
                        <a:rPr lang="en-US" sz="1400">
                          <a:effectLst/>
                        </a:rPr>
                        <a:t>Extract method</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400" dirty="0">
                          <a:effectLst/>
                        </a:rPr>
                        <a:t>Web scrape. Extract venue info for suburbs in city</a:t>
                      </a:r>
                      <a:endParaRPr lang="en-ZA" sz="14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542509730"/>
                  </a:ext>
                </a:extLst>
              </a:tr>
              <a:tr h="0">
                <a:tc>
                  <a:txBody>
                    <a:bodyPr/>
                    <a:lstStyle/>
                    <a:p>
                      <a:pPr>
                        <a:spcAft>
                          <a:spcPts val="0"/>
                        </a:spcAft>
                      </a:pPr>
                      <a:r>
                        <a:rPr lang="en-US" sz="1400">
                          <a:effectLst/>
                        </a:rPr>
                        <a:t>Use </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400" dirty="0">
                          <a:effectLst/>
                        </a:rPr>
                        <a:t>this data will be used to understand the different restaurants available in a specific area</a:t>
                      </a:r>
                      <a:endParaRPr lang="en-ZA" sz="14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168245123"/>
                  </a:ext>
                </a:extLst>
              </a:tr>
            </a:tbl>
          </a:graphicData>
        </a:graphic>
      </p:graphicFrame>
      <p:graphicFrame>
        <p:nvGraphicFramePr>
          <p:cNvPr id="13" name="Table 12">
            <a:extLst>
              <a:ext uri="{FF2B5EF4-FFF2-40B4-BE49-F238E27FC236}">
                <a16:creationId xmlns:a16="http://schemas.microsoft.com/office/drawing/2014/main" id="{17A8ADF7-844B-4799-935D-021F7A544DF4}"/>
              </a:ext>
            </a:extLst>
          </p:cNvPr>
          <p:cNvGraphicFramePr>
            <a:graphicFrameLocks noGrp="1"/>
          </p:cNvGraphicFramePr>
          <p:nvPr>
            <p:extLst>
              <p:ext uri="{D42A27DB-BD31-4B8C-83A1-F6EECF244321}">
                <p14:modId xmlns:p14="http://schemas.microsoft.com/office/powerpoint/2010/main" val="1079573518"/>
              </p:ext>
            </p:extLst>
          </p:nvPr>
        </p:nvGraphicFramePr>
        <p:xfrm>
          <a:off x="3212934" y="5101624"/>
          <a:ext cx="5594428" cy="1584960"/>
        </p:xfrm>
        <a:graphic>
          <a:graphicData uri="http://schemas.openxmlformats.org/drawingml/2006/table">
            <a:tbl>
              <a:tblPr firstRow="1" firstCol="1" bandRow="1">
                <a:tableStyleId>{5C22544A-7EE6-4342-B048-85BDC9FD1C3A}</a:tableStyleId>
              </a:tblPr>
              <a:tblGrid>
                <a:gridCol w="1939117">
                  <a:extLst>
                    <a:ext uri="{9D8B030D-6E8A-4147-A177-3AD203B41FA5}">
                      <a16:colId xmlns:a16="http://schemas.microsoft.com/office/drawing/2014/main" val="2304236807"/>
                    </a:ext>
                  </a:extLst>
                </a:gridCol>
                <a:gridCol w="2703013">
                  <a:extLst>
                    <a:ext uri="{9D8B030D-6E8A-4147-A177-3AD203B41FA5}">
                      <a16:colId xmlns:a16="http://schemas.microsoft.com/office/drawing/2014/main" val="1233904745"/>
                    </a:ext>
                  </a:extLst>
                </a:gridCol>
                <a:gridCol w="952298">
                  <a:extLst>
                    <a:ext uri="{9D8B030D-6E8A-4147-A177-3AD203B41FA5}">
                      <a16:colId xmlns:a16="http://schemas.microsoft.com/office/drawing/2014/main" val="1652026648"/>
                    </a:ext>
                  </a:extLst>
                </a:gridCol>
              </a:tblGrid>
              <a:tr h="0">
                <a:tc>
                  <a:txBody>
                    <a:bodyPr/>
                    <a:lstStyle/>
                    <a:p>
                      <a:pPr>
                        <a:spcAft>
                          <a:spcPts val="0"/>
                        </a:spcAft>
                      </a:pPr>
                      <a:r>
                        <a:rPr lang="en-US" sz="1300">
                          <a:effectLst/>
                        </a:rPr>
                        <a:t>Title</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0"/>
                        </a:spcAft>
                      </a:pPr>
                      <a:r>
                        <a:rPr lang="en-US" sz="1300">
                          <a:effectLst/>
                        </a:rPr>
                        <a:t>Comment</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800"/>
                        </a:spcAft>
                      </a:pPr>
                      <a:r>
                        <a:rPr lang="en-ZA" sz="1300">
                          <a:effectLst/>
                        </a:rPr>
                        <a:t> </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083384242"/>
                  </a:ext>
                </a:extLst>
              </a:tr>
              <a:tr h="0">
                <a:tc>
                  <a:txBody>
                    <a:bodyPr/>
                    <a:lstStyle/>
                    <a:p>
                      <a:pPr>
                        <a:spcAft>
                          <a:spcPts val="0"/>
                        </a:spcAft>
                      </a:pPr>
                      <a:r>
                        <a:rPr lang="en-US" sz="1300">
                          <a:effectLst/>
                        </a:rPr>
                        <a:t>Juypter notebook</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300" u="sng" dirty="0">
                          <a:effectLst/>
                          <a:hlinkClick r:id="rId2"/>
                        </a:rPr>
                        <a:t>https://jupyter.org/</a:t>
                      </a:r>
                      <a:endParaRPr lang="en-ZA" sz="13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775539665"/>
                  </a:ext>
                </a:extLst>
              </a:tr>
              <a:tr h="0">
                <a:tc>
                  <a:txBody>
                    <a:bodyPr/>
                    <a:lstStyle/>
                    <a:p>
                      <a:pPr>
                        <a:spcAft>
                          <a:spcPts val="0"/>
                        </a:spcAft>
                      </a:pPr>
                      <a:r>
                        <a:rPr lang="en-US" sz="1300">
                          <a:effectLst/>
                        </a:rPr>
                        <a:t>Pandas</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300" u="sng" dirty="0">
                          <a:effectLst/>
                          <a:hlinkClick r:id="rId3"/>
                        </a:rPr>
                        <a:t>https://pandas.pydata.org/</a:t>
                      </a:r>
                      <a:endParaRPr lang="en-ZA" sz="13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3191726881"/>
                  </a:ext>
                </a:extLst>
              </a:tr>
              <a:tr h="0">
                <a:tc>
                  <a:txBody>
                    <a:bodyPr/>
                    <a:lstStyle/>
                    <a:p>
                      <a:pPr>
                        <a:spcAft>
                          <a:spcPts val="0"/>
                        </a:spcAft>
                      </a:pPr>
                      <a:r>
                        <a:rPr lang="en-US" sz="1300">
                          <a:effectLst/>
                        </a:rPr>
                        <a:t>Numpy</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300" u="sng" dirty="0">
                          <a:effectLst/>
                          <a:hlinkClick r:id="rId4"/>
                        </a:rPr>
                        <a:t>https://numpy.org/</a:t>
                      </a:r>
                      <a:endParaRPr lang="en-ZA" sz="13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1437947556"/>
                  </a:ext>
                </a:extLst>
              </a:tr>
              <a:tr h="0">
                <a:tc>
                  <a:txBody>
                    <a:bodyPr/>
                    <a:lstStyle/>
                    <a:p>
                      <a:pPr>
                        <a:spcAft>
                          <a:spcPts val="0"/>
                        </a:spcAft>
                      </a:pPr>
                      <a:r>
                        <a:rPr lang="en-US" sz="1300">
                          <a:effectLst/>
                        </a:rPr>
                        <a:t>IBM cloud services</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300" u="sng">
                          <a:effectLst/>
                          <a:hlinkClick r:id="rId5"/>
                        </a:rPr>
                        <a:t>https://cloud.ibm.com/login</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3111684832"/>
                  </a:ext>
                </a:extLst>
              </a:tr>
              <a:tr h="0">
                <a:tc>
                  <a:txBody>
                    <a:bodyPr/>
                    <a:lstStyle/>
                    <a:p>
                      <a:pPr>
                        <a:spcAft>
                          <a:spcPts val="0"/>
                        </a:spcAft>
                      </a:pPr>
                      <a:r>
                        <a:rPr lang="en-US" sz="1300">
                          <a:effectLst/>
                        </a:rPr>
                        <a:t>Geo</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300" u="sng">
                          <a:effectLst/>
                          <a:hlinkClick r:id="rId6"/>
                        </a:rPr>
                        <a:t>https://pypi.org/project/geopy/</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2197878047"/>
                  </a:ext>
                </a:extLst>
              </a:tr>
              <a:tr h="0">
                <a:tc>
                  <a:txBody>
                    <a:bodyPr/>
                    <a:lstStyle/>
                    <a:p>
                      <a:pPr>
                        <a:spcAft>
                          <a:spcPts val="0"/>
                        </a:spcAft>
                      </a:pPr>
                      <a:r>
                        <a:rPr lang="en-US" sz="1300">
                          <a:effectLst/>
                        </a:rPr>
                        <a:t>BeautifulSoup</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300" u="sng">
                          <a:effectLst/>
                          <a:hlinkClick r:id="rId7"/>
                        </a:rPr>
                        <a:t>https://pypi.org/project/beautifulsoup4/</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3511495733"/>
                  </a:ext>
                </a:extLst>
              </a:tr>
              <a:tr h="0">
                <a:tc>
                  <a:txBody>
                    <a:bodyPr/>
                    <a:lstStyle/>
                    <a:p>
                      <a:pPr>
                        <a:spcAft>
                          <a:spcPts val="0"/>
                        </a:spcAft>
                      </a:pPr>
                      <a:r>
                        <a:rPr lang="en-US" sz="1300">
                          <a:effectLst/>
                        </a:rPr>
                        <a:t>Folium</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300" u="sng" dirty="0">
                          <a:effectLst/>
                          <a:hlinkClick r:id="rId8"/>
                        </a:rPr>
                        <a:t>https://github.com/python-visualization/folium</a:t>
                      </a:r>
                      <a:endParaRPr lang="en-ZA" sz="13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2040275768"/>
                  </a:ext>
                </a:extLst>
              </a:tr>
            </a:tbl>
          </a:graphicData>
        </a:graphic>
      </p:graphicFrame>
      <p:graphicFrame>
        <p:nvGraphicFramePr>
          <p:cNvPr id="14" name="Table 13">
            <a:extLst>
              <a:ext uri="{FF2B5EF4-FFF2-40B4-BE49-F238E27FC236}">
                <a16:creationId xmlns:a16="http://schemas.microsoft.com/office/drawing/2014/main" id="{7D3A2679-E91D-47B1-A7FD-F5DA2E390EAE}"/>
              </a:ext>
            </a:extLst>
          </p:cNvPr>
          <p:cNvGraphicFramePr>
            <a:graphicFrameLocks noGrp="1"/>
          </p:cNvGraphicFramePr>
          <p:nvPr>
            <p:extLst>
              <p:ext uri="{D42A27DB-BD31-4B8C-83A1-F6EECF244321}">
                <p14:modId xmlns:p14="http://schemas.microsoft.com/office/powerpoint/2010/main" val="2059007192"/>
              </p:ext>
            </p:extLst>
          </p:nvPr>
        </p:nvGraphicFramePr>
        <p:xfrm>
          <a:off x="649514" y="3841858"/>
          <a:ext cx="5067999" cy="1036320"/>
        </p:xfrm>
        <a:graphic>
          <a:graphicData uri="http://schemas.openxmlformats.org/drawingml/2006/table">
            <a:tbl>
              <a:tblPr firstRow="1" firstCol="1" bandRow="1">
                <a:tableStyleId>{5C22544A-7EE6-4342-B048-85BDC9FD1C3A}</a:tableStyleId>
              </a:tblPr>
              <a:tblGrid>
                <a:gridCol w="1116584">
                  <a:extLst>
                    <a:ext uri="{9D8B030D-6E8A-4147-A177-3AD203B41FA5}">
                      <a16:colId xmlns:a16="http://schemas.microsoft.com/office/drawing/2014/main" val="2248626010"/>
                    </a:ext>
                  </a:extLst>
                </a:gridCol>
                <a:gridCol w="3826483">
                  <a:extLst>
                    <a:ext uri="{9D8B030D-6E8A-4147-A177-3AD203B41FA5}">
                      <a16:colId xmlns:a16="http://schemas.microsoft.com/office/drawing/2014/main" val="4091008188"/>
                    </a:ext>
                  </a:extLst>
                </a:gridCol>
                <a:gridCol w="124932">
                  <a:extLst>
                    <a:ext uri="{9D8B030D-6E8A-4147-A177-3AD203B41FA5}">
                      <a16:colId xmlns:a16="http://schemas.microsoft.com/office/drawing/2014/main" val="3669774547"/>
                    </a:ext>
                  </a:extLst>
                </a:gridCol>
              </a:tblGrid>
              <a:tr h="0">
                <a:tc>
                  <a:txBody>
                    <a:bodyPr/>
                    <a:lstStyle/>
                    <a:p>
                      <a:pPr>
                        <a:spcAft>
                          <a:spcPts val="0"/>
                        </a:spcAft>
                      </a:pPr>
                      <a:r>
                        <a:rPr lang="en-US" sz="1300">
                          <a:effectLst/>
                        </a:rPr>
                        <a:t>Title</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0"/>
                        </a:spcAft>
                      </a:pPr>
                      <a:r>
                        <a:rPr lang="en-US" sz="1400">
                          <a:effectLst/>
                        </a:rPr>
                        <a:t>Comment</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a:txBody>
                    <a:bodyPr/>
                    <a:lstStyle/>
                    <a:p>
                      <a:pPr>
                        <a:spcAft>
                          <a:spcPts val="800"/>
                        </a:spcAft>
                      </a:pPr>
                      <a:r>
                        <a:rPr lang="en-ZA" sz="1300">
                          <a:effectLst/>
                        </a:rPr>
                        <a:t> </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0" marR="0" marT="0" marB="0" anchor="ctr"/>
                </a:tc>
                <a:extLst>
                  <a:ext uri="{0D108BD9-81ED-4DB2-BD59-A6C34878D82A}">
                    <a16:rowId xmlns:a16="http://schemas.microsoft.com/office/drawing/2014/main" val="3931778428"/>
                  </a:ext>
                </a:extLst>
              </a:tr>
              <a:tr h="0">
                <a:tc>
                  <a:txBody>
                    <a:bodyPr/>
                    <a:lstStyle/>
                    <a:p>
                      <a:pPr>
                        <a:spcAft>
                          <a:spcPts val="0"/>
                        </a:spcAft>
                      </a:pPr>
                      <a:r>
                        <a:rPr lang="en-US" sz="1300">
                          <a:effectLst/>
                        </a:rPr>
                        <a:t>Source </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400">
                          <a:effectLst/>
                        </a:rPr>
                        <a:t>github</a:t>
                      </a:r>
                      <a:endParaRPr lang="en-ZA" sz="14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2985344364"/>
                  </a:ext>
                </a:extLst>
              </a:tr>
              <a:tr h="0">
                <a:tc>
                  <a:txBody>
                    <a:bodyPr/>
                    <a:lstStyle/>
                    <a:p>
                      <a:pPr>
                        <a:spcAft>
                          <a:spcPts val="0"/>
                        </a:spcAft>
                      </a:pPr>
                      <a:r>
                        <a:rPr lang="en-US" sz="1300">
                          <a:effectLst/>
                        </a:rPr>
                        <a:t>Extract method</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400" dirty="0">
                          <a:effectLst/>
                        </a:rPr>
                        <a:t>Create Function</a:t>
                      </a:r>
                      <a:endParaRPr lang="en-ZA" sz="14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3139077967"/>
                  </a:ext>
                </a:extLst>
              </a:tr>
              <a:tr h="0">
                <a:tc>
                  <a:txBody>
                    <a:bodyPr/>
                    <a:lstStyle/>
                    <a:p>
                      <a:pPr>
                        <a:spcAft>
                          <a:spcPts val="0"/>
                        </a:spcAft>
                      </a:pPr>
                      <a:r>
                        <a:rPr lang="en-US" sz="1300">
                          <a:effectLst/>
                        </a:rPr>
                        <a:t>Use </a:t>
                      </a:r>
                      <a:endParaRPr lang="en-ZA" sz="130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gridSpan="2">
                  <a:txBody>
                    <a:bodyPr/>
                    <a:lstStyle/>
                    <a:p>
                      <a:pPr>
                        <a:spcAft>
                          <a:spcPts val="0"/>
                        </a:spcAft>
                      </a:pPr>
                      <a:r>
                        <a:rPr lang="en-US" sz="1400" dirty="0">
                          <a:effectLst/>
                        </a:rPr>
                        <a:t>geocode the Suburbs</a:t>
                      </a:r>
                      <a:endParaRPr lang="en-ZA" sz="1400" dirty="0">
                        <a:solidFill>
                          <a:srgbClr val="808080"/>
                        </a:solidFill>
                        <a:effectLst/>
                        <a:latin typeface="Calibri Light" panose="020F0302020204030204" pitchFamily="34" charset="0"/>
                        <a:ea typeface="Calibri Light" panose="020F0302020204030204" pitchFamily="34" charset="0"/>
                        <a:cs typeface="Times New Roman" panose="02020603050405020304" pitchFamily="18" charset="0"/>
                      </a:endParaRPr>
                    </a:p>
                  </a:txBody>
                  <a:tcPr marL="68580" marR="68580" marT="0" marB="0"/>
                </a:tc>
                <a:tc hMerge="1">
                  <a:txBody>
                    <a:bodyPr/>
                    <a:lstStyle/>
                    <a:p>
                      <a:endParaRPr lang="en-ZA"/>
                    </a:p>
                  </a:txBody>
                  <a:tcPr/>
                </a:tc>
                <a:extLst>
                  <a:ext uri="{0D108BD9-81ED-4DB2-BD59-A6C34878D82A}">
                    <a16:rowId xmlns:a16="http://schemas.microsoft.com/office/drawing/2014/main" val="565750130"/>
                  </a:ext>
                </a:extLst>
              </a:tr>
            </a:tbl>
          </a:graphicData>
        </a:graphic>
      </p:graphicFrame>
      <p:sp>
        <p:nvSpPr>
          <p:cNvPr id="15" name="Rectangle 14">
            <a:extLst>
              <a:ext uri="{FF2B5EF4-FFF2-40B4-BE49-F238E27FC236}">
                <a16:creationId xmlns:a16="http://schemas.microsoft.com/office/drawing/2014/main" id="{F9FB54A4-C28C-4924-8B8B-A6D8E510FD28}"/>
              </a:ext>
            </a:extLst>
          </p:cNvPr>
          <p:cNvSpPr/>
          <p:nvPr/>
        </p:nvSpPr>
        <p:spPr>
          <a:xfrm>
            <a:off x="545639" y="1770907"/>
            <a:ext cx="1554785" cy="369332"/>
          </a:xfrm>
          <a:prstGeom prst="rect">
            <a:avLst/>
          </a:prstGeom>
        </p:spPr>
        <p:txBody>
          <a:bodyPr wrap="none">
            <a:spAutoFit/>
          </a:bodyPr>
          <a:lstStyle/>
          <a:p>
            <a:pPr lvl="0">
              <a:spcBef>
                <a:spcPts val="1200"/>
              </a:spcBef>
              <a:spcAft>
                <a:spcPts val="600"/>
              </a:spcAft>
            </a:pPr>
            <a:r>
              <a:rPr lang="en-US" b="1" dirty="0">
                <a:solidFill>
                  <a:srgbClr val="4472C4"/>
                </a:solidFill>
                <a:latin typeface="Calibri Light" panose="020F0302020204030204" pitchFamily="34" charset="0"/>
                <a:cs typeface="Times New Roman" panose="02020603050405020304" pitchFamily="18" charset="0"/>
              </a:rPr>
              <a:t>1. Web Articles</a:t>
            </a:r>
            <a:endParaRPr lang="en-ZA" b="1" dirty="0">
              <a:solidFill>
                <a:srgbClr val="4472C4"/>
              </a:solidFill>
              <a:latin typeface="Calibri Light" panose="020F0302020204030204" pitchFamily="34" charset="0"/>
              <a:cs typeface="Times New Roman" panose="02020603050405020304" pitchFamily="18" charset="0"/>
            </a:endParaRPr>
          </a:p>
        </p:txBody>
      </p:sp>
      <p:sp>
        <p:nvSpPr>
          <p:cNvPr id="16" name="Rectangle 15">
            <a:extLst>
              <a:ext uri="{FF2B5EF4-FFF2-40B4-BE49-F238E27FC236}">
                <a16:creationId xmlns:a16="http://schemas.microsoft.com/office/drawing/2014/main" id="{B30B7A79-7657-45DE-9683-AF4A7E55928B}"/>
              </a:ext>
            </a:extLst>
          </p:cNvPr>
          <p:cNvSpPr/>
          <p:nvPr/>
        </p:nvSpPr>
        <p:spPr>
          <a:xfrm>
            <a:off x="609321" y="3512971"/>
            <a:ext cx="1417055" cy="369332"/>
          </a:xfrm>
          <a:prstGeom prst="rect">
            <a:avLst/>
          </a:prstGeom>
        </p:spPr>
        <p:txBody>
          <a:bodyPr wrap="none">
            <a:spAutoFit/>
          </a:bodyPr>
          <a:lstStyle/>
          <a:p>
            <a:pPr lvl="0">
              <a:spcBef>
                <a:spcPts val="1200"/>
              </a:spcBef>
              <a:spcAft>
                <a:spcPts val="600"/>
              </a:spcAft>
            </a:pPr>
            <a:r>
              <a:rPr lang="en-US" b="1" dirty="0">
                <a:solidFill>
                  <a:srgbClr val="4472C4"/>
                </a:solidFill>
                <a:latin typeface="Calibri Light" panose="020F0302020204030204" pitchFamily="34" charset="0"/>
                <a:cs typeface="Times New Roman" panose="02020603050405020304" pitchFamily="18" charset="0"/>
              </a:rPr>
              <a:t>2. Geolocator</a:t>
            </a:r>
            <a:endParaRPr lang="en-ZA" b="1" dirty="0">
              <a:solidFill>
                <a:srgbClr val="4472C4"/>
              </a:solidFill>
              <a:latin typeface="Calibri Light" panose="020F0302020204030204" pitchFamily="34" charset="0"/>
              <a:cs typeface="Times New Roman" panose="02020603050405020304" pitchFamily="18" charset="0"/>
            </a:endParaRPr>
          </a:p>
        </p:txBody>
      </p:sp>
      <p:sp>
        <p:nvSpPr>
          <p:cNvPr id="17" name="Rectangle 16">
            <a:extLst>
              <a:ext uri="{FF2B5EF4-FFF2-40B4-BE49-F238E27FC236}">
                <a16:creationId xmlns:a16="http://schemas.microsoft.com/office/drawing/2014/main" id="{8AACA79C-E710-4711-8AE8-90C402FF7819}"/>
              </a:ext>
            </a:extLst>
          </p:cNvPr>
          <p:cNvSpPr/>
          <p:nvPr/>
        </p:nvSpPr>
        <p:spPr>
          <a:xfrm>
            <a:off x="6010148" y="1770907"/>
            <a:ext cx="1434945" cy="369332"/>
          </a:xfrm>
          <a:prstGeom prst="rect">
            <a:avLst/>
          </a:prstGeom>
        </p:spPr>
        <p:txBody>
          <a:bodyPr wrap="none">
            <a:spAutoFit/>
          </a:bodyPr>
          <a:lstStyle/>
          <a:p>
            <a:pPr lvl="0">
              <a:spcBef>
                <a:spcPts val="1200"/>
              </a:spcBef>
              <a:spcAft>
                <a:spcPts val="600"/>
              </a:spcAft>
            </a:pPr>
            <a:r>
              <a:rPr lang="en-US" b="1" dirty="0">
                <a:solidFill>
                  <a:srgbClr val="4472C4"/>
                </a:solidFill>
                <a:latin typeface="Calibri Light" panose="020F0302020204030204" pitchFamily="34" charset="0"/>
                <a:cs typeface="Times New Roman" panose="02020603050405020304" pitchFamily="18" charset="0"/>
              </a:rPr>
              <a:t>3. Foursquare</a:t>
            </a:r>
            <a:endParaRPr lang="en-ZA" b="1" dirty="0">
              <a:solidFill>
                <a:srgbClr val="4472C4"/>
              </a:solidFill>
              <a:latin typeface="Calibri Light" panose="020F0302020204030204" pitchFamily="34" charset="0"/>
              <a:cs typeface="Times New Roman" panose="02020603050405020304" pitchFamily="18" charset="0"/>
            </a:endParaRPr>
          </a:p>
        </p:txBody>
      </p:sp>
      <p:sp>
        <p:nvSpPr>
          <p:cNvPr id="18" name="Rectangle 17">
            <a:extLst>
              <a:ext uri="{FF2B5EF4-FFF2-40B4-BE49-F238E27FC236}">
                <a16:creationId xmlns:a16="http://schemas.microsoft.com/office/drawing/2014/main" id="{017D51DA-12D6-4F83-8407-0B0F1D97B3E3}"/>
              </a:ext>
            </a:extLst>
          </p:cNvPr>
          <p:cNvSpPr/>
          <p:nvPr/>
        </p:nvSpPr>
        <p:spPr>
          <a:xfrm>
            <a:off x="6010148" y="3512971"/>
            <a:ext cx="1503104" cy="369332"/>
          </a:xfrm>
          <a:prstGeom prst="rect">
            <a:avLst/>
          </a:prstGeom>
        </p:spPr>
        <p:txBody>
          <a:bodyPr wrap="none">
            <a:spAutoFit/>
          </a:bodyPr>
          <a:lstStyle/>
          <a:p>
            <a:pPr lvl="0">
              <a:spcBef>
                <a:spcPts val="1200"/>
              </a:spcBef>
              <a:spcAft>
                <a:spcPts val="600"/>
              </a:spcAft>
            </a:pPr>
            <a:r>
              <a:rPr lang="en-US" b="1" dirty="0">
                <a:solidFill>
                  <a:srgbClr val="4472C4"/>
                </a:solidFill>
                <a:latin typeface="Calibri Light" panose="020F0302020204030204" pitchFamily="34" charset="0"/>
                <a:cs typeface="Times New Roman" panose="02020603050405020304" pitchFamily="18" charset="0"/>
              </a:rPr>
              <a:t>4. Census data</a:t>
            </a:r>
            <a:endParaRPr lang="en-ZA" b="1" dirty="0">
              <a:solidFill>
                <a:srgbClr val="4472C4"/>
              </a:solidFill>
              <a:latin typeface="Calibri Light" panose="020F0302020204030204" pitchFamily="34" charset="0"/>
              <a:cs typeface="Times New Roman" panose="02020603050405020304" pitchFamily="18" charset="0"/>
            </a:endParaRPr>
          </a:p>
        </p:txBody>
      </p:sp>
      <p:sp>
        <p:nvSpPr>
          <p:cNvPr id="19" name="Rectangle 18">
            <a:extLst>
              <a:ext uri="{FF2B5EF4-FFF2-40B4-BE49-F238E27FC236}">
                <a16:creationId xmlns:a16="http://schemas.microsoft.com/office/drawing/2014/main" id="{B2EC2CC1-6CDA-41B9-93E4-00BB967B8296}"/>
              </a:ext>
            </a:extLst>
          </p:cNvPr>
          <p:cNvSpPr/>
          <p:nvPr/>
        </p:nvSpPr>
        <p:spPr>
          <a:xfrm>
            <a:off x="910525" y="5796616"/>
            <a:ext cx="2108269" cy="369332"/>
          </a:xfrm>
          <a:prstGeom prst="rect">
            <a:avLst/>
          </a:prstGeom>
        </p:spPr>
        <p:txBody>
          <a:bodyPr wrap="none">
            <a:spAutoFit/>
          </a:bodyPr>
          <a:lstStyle/>
          <a:p>
            <a:pPr lvl="0">
              <a:spcBef>
                <a:spcPts val="1200"/>
              </a:spcBef>
              <a:spcAft>
                <a:spcPts val="600"/>
              </a:spcAft>
            </a:pPr>
            <a:r>
              <a:rPr lang="en-US" b="1" dirty="0">
                <a:solidFill>
                  <a:srgbClr val="4472C4"/>
                </a:solidFill>
                <a:latin typeface="Calibri Light" panose="020F0302020204030204" pitchFamily="34" charset="0"/>
                <a:cs typeface="Times New Roman" panose="02020603050405020304" pitchFamily="18" charset="0"/>
              </a:rPr>
              <a:t>5. Tools and Modules</a:t>
            </a:r>
            <a:endParaRPr lang="en-ZA" b="1" dirty="0">
              <a:solidFill>
                <a:srgbClr val="4472C4"/>
              </a:solidFill>
              <a:latin typeface="Calibri Light" panose="020F0302020204030204" pitchFamily="34" charset="0"/>
              <a:cs typeface="Times New Roman" panose="02020603050405020304" pitchFamily="18" charset="0"/>
            </a:endParaRPr>
          </a:p>
        </p:txBody>
      </p:sp>
    </p:spTree>
    <p:extLst>
      <p:ext uri="{BB962C8B-B14F-4D97-AF65-F5344CB8AC3E}">
        <p14:creationId xmlns:p14="http://schemas.microsoft.com/office/powerpoint/2010/main" val="3633547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67633-B883-4C4A-BE91-30D94DC29CF5}"/>
              </a:ext>
            </a:extLst>
          </p:cNvPr>
          <p:cNvSpPr>
            <a:spLocks noGrp="1"/>
          </p:cNvSpPr>
          <p:nvPr>
            <p:ph type="title"/>
          </p:nvPr>
        </p:nvSpPr>
        <p:spPr/>
        <p:txBody>
          <a:bodyPr/>
          <a:lstStyle/>
          <a:p>
            <a:r>
              <a:rPr lang="en-ZA" altLang="en-US" dirty="0"/>
              <a:t>Methodology</a:t>
            </a:r>
            <a:endParaRPr lang="en-ZA" dirty="0"/>
          </a:p>
        </p:txBody>
      </p:sp>
      <p:graphicFrame>
        <p:nvGraphicFramePr>
          <p:cNvPr id="4" name="Content Placeholder 3">
            <a:extLst>
              <a:ext uri="{FF2B5EF4-FFF2-40B4-BE49-F238E27FC236}">
                <a16:creationId xmlns:a16="http://schemas.microsoft.com/office/drawing/2014/main" id="{D522B140-B387-4DA4-88A1-24FE8733106F}"/>
              </a:ext>
            </a:extLst>
          </p:cNvPr>
          <p:cNvGraphicFramePr>
            <a:graphicFrameLocks noGrp="1"/>
          </p:cNvGraphicFramePr>
          <p:nvPr>
            <p:ph idx="1"/>
            <p:extLst>
              <p:ext uri="{D42A27DB-BD31-4B8C-83A1-F6EECF244321}">
                <p14:modId xmlns:p14="http://schemas.microsoft.com/office/powerpoint/2010/main" val="1927757934"/>
              </p:ext>
            </p:extLst>
          </p:nvPr>
        </p:nvGraphicFramePr>
        <p:xfrm>
          <a:off x="242835" y="823965"/>
          <a:ext cx="11878826" cy="61897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688493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5D65C-B36A-4DD4-ADDE-8C2777A80CF6}"/>
              </a:ext>
            </a:extLst>
          </p:cNvPr>
          <p:cNvSpPr>
            <a:spLocks noGrp="1"/>
          </p:cNvSpPr>
          <p:nvPr>
            <p:ph type="title"/>
          </p:nvPr>
        </p:nvSpPr>
        <p:spPr/>
        <p:txBody>
          <a:bodyPr/>
          <a:lstStyle/>
          <a:p>
            <a:r>
              <a:rPr lang="en-ZA" altLang="en-US" dirty="0"/>
              <a:t>Results from Exploration</a:t>
            </a:r>
            <a:endParaRPr lang="en-ZA" dirty="0"/>
          </a:p>
        </p:txBody>
      </p:sp>
      <p:pic>
        <p:nvPicPr>
          <p:cNvPr id="4" name="Picture 3">
            <a:extLst>
              <a:ext uri="{FF2B5EF4-FFF2-40B4-BE49-F238E27FC236}">
                <a16:creationId xmlns:a16="http://schemas.microsoft.com/office/drawing/2014/main" id="{823F24AA-77F8-4EF0-82C6-99271814403E}"/>
              </a:ext>
            </a:extLst>
          </p:cNvPr>
          <p:cNvPicPr/>
          <p:nvPr/>
        </p:nvPicPr>
        <p:blipFill rotWithShape="1">
          <a:blip r:embed="rId2"/>
          <a:srcRect l="25460" t="27221" r="16789" b="11442"/>
          <a:stretch/>
        </p:blipFill>
        <p:spPr bwMode="auto">
          <a:xfrm>
            <a:off x="731179" y="2084832"/>
            <a:ext cx="3240000" cy="2158365"/>
          </a:xfrm>
          <a:prstGeom prst="rect">
            <a:avLst/>
          </a:prstGeom>
          <a:ln>
            <a:noFill/>
          </a:ln>
          <a:extLst>
            <a:ext uri="{53640926-AAD7-44D8-BBD7-CCE9431645EC}">
              <a14:shadowObscured xmlns:a14="http://schemas.microsoft.com/office/drawing/2010/main"/>
            </a:ext>
          </a:extLst>
        </p:spPr>
      </p:pic>
      <p:pic>
        <p:nvPicPr>
          <p:cNvPr id="5" name="Picture 4">
            <a:extLst>
              <a:ext uri="{FF2B5EF4-FFF2-40B4-BE49-F238E27FC236}">
                <a16:creationId xmlns:a16="http://schemas.microsoft.com/office/drawing/2014/main" id="{E15D60CE-9569-403B-85A2-8D9BDC13441F}"/>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731179" y="4438246"/>
            <a:ext cx="3240000" cy="2160000"/>
          </a:xfrm>
          <a:prstGeom prst="rect">
            <a:avLst/>
          </a:prstGeom>
          <a:noFill/>
          <a:ln>
            <a:noFill/>
          </a:ln>
        </p:spPr>
      </p:pic>
      <p:pic>
        <p:nvPicPr>
          <p:cNvPr id="6" name="Picture 5">
            <a:extLst>
              <a:ext uri="{FF2B5EF4-FFF2-40B4-BE49-F238E27FC236}">
                <a16:creationId xmlns:a16="http://schemas.microsoft.com/office/drawing/2014/main" id="{38AC37BD-6E11-48AF-B646-015B5C74F281}"/>
              </a:ext>
            </a:extLst>
          </p:cNvPr>
          <p:cNvPicPr/>
          <p:nvPr/>
        </p:nvPicPr>
        <p:blipFill rotWithShape="1">
          <a:blip r:embed="rId4"/>
          <a:srcRect l="26197" t="24925" r="36901" b="11114"/>
          <a:stretch/>
        </p:blipFill>
        <p:spPr bwMode="auto">
          <a:xfrm>
            <a:off x="4616366" y="2084832"/>
            <a:ext cx="3240000" cy="2160000"/>
          </a:xfrm>
          <a:prstGeom prst="rect">
            <a:avLst/>
          </a:prstGeom>
          <a:ln>
            <a:noFill/>
          </a:ln>
          <a:extLst>
            <a:ext uri="{53640926-AAD7-44D8-BBD7-CCE9431645EC}">
              <a14:shadowObscured xmlns:a14="http://schemas.microsoft.com/office/drawing/2010/main"/>
            </a:ext>
          </a:extLst>
        </p:spPr>
      </p:pic>
      <p:pic>
        <p:nvPicPr>
          <p:cNvPr id="7" name="Picture 6">
            <a:extLst>
              <a:ext uri="{FF2B5EF4-FFF2-40B4-BE49-F238E27FC236}">
                <a16:creationId xmlns:a16="http://schemas.microsoft.com/office/drawing/2014/main" id="{364643EB-3A6D-4D9A-8987-647DC3971D8D}"/>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4616366" y="4438246"/>
            <a:ext cx="3240000" cy="2160000"/>
          </a:xfrm>
          <a:prstGeom prst="rect">
            <a:avLst/>
          </a:prstGeom>
          <a:noFill/>
          <a:ln>
            <a:noFill/>
          </a:ln>
        </p:spPr>
      </p:pic>
      <p:pic>
        <p:nvPicPr>
          <p:cNvPr id="8" name="Picture 7">
            <a:extLst>
              <a:ext uri="{FF2B5EF4-FFF2-40B4-BE49-F238E27FC236}">
                <a16:creationId xmlns:a16="http://schemas.microsoft.com/office/drawing/2014/main" id="{AF3A0245-F5ED-40A0-8D1F-083AB19B77E1}"/>
              </a:ext>
            </a:extLst>
          </p:cNvPr>
          <p:cNvPicPr/>
          <p:nvPr/>
        </p:nvPicPr>
        <p:blipFill rotWithShape="1">
          <a:blip r:embed="rId6"/>
          <a:srcRect l="30813" t="24600" r="20301" b="14073"/>
          <a:stretch/>
        </p:blipFill>
        <p:spPr bwMode="auto">
          <a:xfrm>
            <a:off x="8377471" y="2084832"/>
            <a:ext cx="3240000" cy="2160000"/>
          </a:xfrm>
          <a:prstGeom prst="rect">
            <a:avLst/>
          </a:prstGeom>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6B335349-A06A-4CAC-B0A1-7CF3C1831AA6}"/>
              </a:ext>
            </a:extLst>
          </p:cNvPr>
          <p:cNvPicPr/>
          <p:nvPr/>
        </p:nvPicPr>
        <p:blipFill>
          <a:blip r:embed="rId7">
            <a:extLst>
              <a:ext uri="{28A0092B-C50C-407E-A947-70E740481C1C}">
                <a14:useLocalDpi xmlns:a14="http://schemas.microsoft.com/office/drawing/2010/main" val="0"/>
              </a:ext>
            </a:extLst>
          </a:blip>
          <a:srcRect/>
          <a:stretch>
            <a:fillRect/>
          </a:stretch>
        </p:blipFill>
        <p:spPr bwMode="auto">
          <a:xfrm>
            <a:off x="8377471" y="4438246"/>
            <a:ext cx="3240000" cy="2160000"/>
          </a:xfrm>
          <a:prstGeom prst="rect">
            <a:avLst/>
          </a:prstGeom>
          <a:noFill/>
          <a:ln>
            <a:noFill/>
          </a:ln>
        </p:spPr>
      </p:pic>
      <p:sp>
        <p:nvSpPr>
          <p:cNvPr id="10" name="Rectangle 9">
            <a:extLst>
              <a:ext uri="{FF2B5EF4-FFF2-40B4-BE49-F238E27FC236}">
                <a16:creationId xmlns:a16="http://schemas.microsoft.com/office/drawing/2014/main" id="{076433D6-A1D7-476B-BDC9-E3CDE7E37506}"/>
              </a:ext>
            </a:extLst>
          </p:cNvPr>
          <p:cNvSpPr/>
          <p:nvPr/>
        </p:nvSpPr>
        <p:spPr>
          <a:xfrm>
            <a:off x="9607780" y="1715500"/>
            <a:ext cx="779381" cy="369332"/>
          </a:xfrm>
          <a:prstGeom prst="rect">
            <a:avLst/>
          </a:prstGeom>
        </p:spPr>
        <p:txBody>
          <a:bodyPr wrap="none">
            <a:spAutoFit/>
          </a:bodyPr>
          <a:lstStyle/>
          <a:p>
            <a:r>
              <a:rPr lang="en-ZA" dirty="0">
                <a:solidFill>
                  <a:schemeClr val="accent2"/>
                </a:solidFill>
                <a:latin typeface="+mj-lt"/>
                <a:ea typeface="Times New Roman" panose="02020603050405020304" pitchFamily="18" charset="0"/>
              </a:rPr>
              <a:t>Sandton </a:t>
            </a:r>
            <a:endParaRPr lang="en-ZA" dirty="0">
              <a:solidFill>
                <a:schemeClr val="accent2"/>
              </a:solidFill>
              <a:latin typeface="+mj-lt"/>
            </a:endParaRPr>
          </a:p>
        </p:txBody>
      </p:sp>
      <p:sp>
        <p:nvSpPr>
          <p:cNvPr id="11" name="Rectangle 10">
            <a:extLst>
              <a:ext uri="{FF2B5EF4-FFF2-40B4-BE49-F238E27FC236}">
                <a16:creationId xmlns:a16="http://schemas.microsoft.com/office/drawing/2014/main" id="{A603B8D1-35EE-403C-A154-CE8D61DED1FE}"/>
              </a:ext>
            </a:extLst>
          </p:cNvPr>
          <p:cNvSpPr/>
          <p:nvPr/>
        </p:nvSpPr>
        <p:spPr>
          <a:xfrm>
            <a:off x="5846675" y="1715500"/>
            <a:ext cx="724878" cy="369332"/>
          </a:xfrm>
          <a:prstGeom prst="rect">
            <a:avLst/>
          </a:prstGeom>
        </p:spPr>
        <p:txBody>
          <a:bodyPr wrap="none">
            <a:spAutoFit/>
          </a:bodyPr>
          <a:lstStyle/>
          <a:p>
            <a:r>
              <a:rPr lang="en-ZA" dirty="0">
                <a:solidFill>
                  <a:schemeClr val="accent2"/>
                </a:solidFill>
                <a:latin typeface="+mj-lt"/>
                <a:ea typeface="Times New Roman" panose="02020603050405020304" pitchFamily="18" charset="0"/>
              </a:rPr>
              <a:t>Durban </a:t>
            </a:r>
            <a:endParaRPr lang="en-ZA" dirty="0">
              <a:solidFill>
                <a:schemeClr val="accent2"/>
              </a:solidFill>
              <a:latin typeface="+mj-lt"/>
            </a:endParaRPr>
          </a:p>
        </p:txBody>
      </p:sp>
      <p:sp>
        <p:nvSpPr>
          <p:cNvPr id="12" name="Rectangle 11">
            <a:extLst>
              <a:ext uri="{FF2B5EF4-FFF2-40B4-BE49-F238E27FC236}">
                <a16:creationId xmlns:a16="http://schemas.microsoft.com/office/drawing/2014/main" id="{CDC4C2C6-1CA5-4F44-9EA3-76CFDFE54B7D}"/>
              </a:ext>
            </a:extLst>
          </p:cNvPr>
          <p:cNvSpPr/>
          <p:nvPr/>
        </p:nvSpPr>
        <p:spPr>
          <a:xfrm>
            <a:off x="1988740" y="1715500"/>
            <a:ext cx="952568" cy="369332"/>
          </a:xfrm>
          <a:prstGeom prst="rect">
            <a:avLst/>
          </a:prstGeom>
        </p:spPr>
        <p:txBody>
          <a:bodyPr wrap="none">
            <a:spAutoFit/>
          </a:bodyPr>
          <a:lstStyle/>
          <a:p>
            <a:r>
              <a:rPr lang="en-ZA" dirty="0">
                <a:solidFill>
                  <a:schemeClr val="accent2"/>
                </a:solidFill>
                <a:latin typeface="+mj-lt"/>
                <a:ea typeface="Times New Roman" panose="02020603050405020304" pitchFamily="18" charset="0"/>
              </a:rPr>
              <a:t>Cape Town </a:t>
            </a:r>
            <a:endParaRPr lang="en-ZA" dirty="0">
              <a:solidFill>
                <a:schemeClr val="accent2"/>
              </a:solidFill>
              <a:latin typeface="+mj-lt"/>
            </a:endParaRPr>
          </a:p>
        </p:txBody>
      </p:sp>
    </p:spTree>
    <p:extLst>
      <p:ext uri="{BB962C8B-B14F-4D97-AF65-F5344CB8AC3E}">
        <p14:creationId xmlns:p14="http://schemas.microsoft.com/office/powerpoint/2010/main" val="1660575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5D65C-B36A-4DD4-ADDE-8C2777A80CF6}"/>
              </a:ext>
            </a:extLst>
          </p:cNvPr>
          <p:cNvSpPr>
            <a:spLocks noGrp="1"/>
          </p:cNvSpPr>
          <p:nvPr>
            <p:ph type="title"/>
          </p:nvPr>
        </p:nvSpPr>
        <p:spPr/>
        <p:txBody>
          <a:bodyPr/>
          <a:lstStyle/>
          <a:p>
            <a:r>
              <a:rPr lang="en-ZA" dirty="0"/>
              <a:t>Elbow Joint results</a:t>
            </a:r>
          </a:p>
        </p:txBody>
      </p:sp>
      <p:sp>
        <p:nvSpPr>
          <p:cNvPr id="10" name="Rectangle 9">
            <a:extLst>
              <a:ext uri="{FF2B5EF4-FFF2-40B4-BE49-F238E27FC236}">
                <a16:creationId xmlns:a16="http://schemas.microsoft.com/office/drawing/2014/main" id="{076433D6-A1D7-476B-BDC9-E3CDE7E37506}"/>
              </a:ext>
            </a:extLst>
          </p:cNvPr>
          <p:cNvSpPr/>
          <p:nvPr/>
        </p:nvSpPr>
        <p:spPr>
          <a:xfrm>
            <a:off x="9607780" y="1715500"/>
            <a:ext cx="779381" cy="369332"/>
          </a:xfrm>
          <a:prstGeom prst="rect">
            <a:avLst/>
          </a:prstGeom>
        </p:spPr>
        <p:txBody>
          <a:bodyPr wrap="none">
            <a:spAutoFit/>
          </a:bodyPr>
          <a:lstStyle/>
          <a:p>
            <a:r>
              <a:rPr lang="en-ZA" dirty="0">
                <a:solidFill>
                  <a:schemeClr val="accent2"/>
                </a:solidFill>
                <a:latin typeface="+mj-lt"/>
                <a:ea typeface="Times New Roman" panose="02020603050405020304" pitchFamily="18" charset="0"/>
              </a:rPr>
              <a:t>Sandton </a:t>
            </a:r>
            <a:endParaRPr lang="en-ZA" dirty="0">
              <a:solidFill>
                <a:schemeClr val="accent2"/>
              </a:solidFill>
              <a:latin typeface="+mj-lt"/>
            </a:endParaRPr>
          </a:p>
        </p:txBody>
      </p:sp>
      <p:sp>
        <p:nvSpPr>
          <p:cNvPr id="11" name="Rectangle 10">
            <a:extLst>
              <a:ext uri="{FF2B5EF4-FFF2-40B4-BE49-F238E27FC236}">
                <a16:creationId xmlns:a16="http://schemas.microsoft.com/office/drawing/2014/main" id="{A603B8D1-35EE-403C-A154-CE8D61DED1FE}"/>
              </a:ext>
            </a:extLst>
          </p:cNvPr>
          <p:cNvSpPr/>
          <p:nvPr/>
        </p:nvSpPr>
        <p:spPr>
          <a:xfrm>
            <a:off x="5846675" y="1715500"/>
            <a:ext cx="724878" cy="369332"/>
          </a:xfrm>
          <a:prstGeom prst="rect">
            <a:avLst/>
          </a:prstGeom>
        </p:spPr>
        <p:txBody>
          <a:bodyPr wrap="none">
            <a:spAutoFit/>
          </a:bodyPr>
          <a:lstStyle/>
          <a:p>
            <a:r>
              <a:rPr lang="en-ZA" dirty="0">
                <a:solidFill>
                  <a:schemeClr val="accent2"/>
                </a:solidFill>
                <a:latin typeface="+mj-lt"/>
                <a:ea typeface="Times New Roman" panose="02020603050405020304" pitchFamily="18" charset="0"/>
              </a:rPr>
              <a:t>Durban </a:t>
            </a:r>
            <a:endParaRPr lang="en-ZA" dirty="0">
              <a:solidFill>
                <a:schemeClr val="accent2"/>
              </a:solidFill>
              <a:latin typeface="+mj-lt"/>
            </a:endParaRPr>
          </a:p>
        </p:txBody>
      </p:sp>
      <p:sp>
        <p:nvSpPr>
          <p:cNvPr id="12" name="Rectangle 11">
            <a:extLst>
              <a:ext uri="{FF2B5EF4-FFF2-40B4-BE49-F238E27FC236}">
                <a16:creationId xmlns:a16="http://schemas.microsoft.com/office/drawing/2014/main" id="{CDC4C2C6-1CA5-4F44-9EA3-76CFDFE54B7D}"/>
              </a:ext>
            </a:extLst>
          </p:cNvPr>
          <p:cNvSpPr/>
          <p:nvPr/>
        </p:nvSpPr>
        <p:spPr>
          <a:xfrm>
            <a:off x="1988740" y="1715500"/>
            <a:ext cx="952568" cy="369332"/>
          </a:xfrm>
          <a:prstGeom prst="rect">
            <a:avLst/>
          </a:prstGeom>
        </p:spPr>
        <p:txBody>
          <a:bodyPr wrap="none">
            <a:spAutoFit/>
          </a:bodyPr>
          <a:lstStyle/>
          <a:p>
            <a:r>
              <a:rPr lang="en-ZA" dirty="0">
                <a:solidFill>
                  <a:schemeClr val="accent2"/>
                </a:solidFill>
                <a:latin typeface="+mj-lt"/>
                <a:ea typeface="Times New Roman" panose="02020603050405020304" pitchFamily="18" charset="0"/>
              </a:rPr>
              <a:t>Cape Town </a:t>
            </a:r>
            <a:endParaRPr lang="en-ZA" dirty="0">
              <a:solidFill>
                <a:schemeClr val="accent2"/>
              </a:solidFill>
              <a:latin typeface="+mj-lt"/>
            </a:endParaRPr>
          </a:p>
        </p:txBody>
      </p:sp>
      <p:pic>
        <p:nvPicPr>
          <p:cNvPr id="13" name="Picture 12">
            <a:extLst>
              <a:ext uri="{FF2B5EF4-FFF2-40B4-BE49-F238E27FC236}">
                <a16:creationId xmlns:a16="http://schemas.microsoft.com/office/drawing/2014/main" id="{DCDB9439-2FAE-46A2-90B8-66C263C4729C}"/>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683289" y="2607442"/>
            <a:ext cx="3499728" cy="2563178"/>
          </a:xfrm>
          <a:prstGeom prst="rect">
            <a:avLst/>
          </a:prstGeom>
          <a:noFill/>
          <a:ln>
            <a:noFill/>
          </a:ln>
        </p:spPr>
      </p:pic>
      <p:pic>
        <p:nvPicPr>
          <p:cNvPr id="14" name="Picture 13">
            <a:extLst>
              <a:ext uri="{FF2B5EF4-FFF2-40B4-BE49-F238E27FC236}">
                <a16:creationId xmlns:a16="http://schemas.microsoft.com/office/drawing/2014/main" id="{F2B0F52A-606E-472F-8B13-2E3506A8B043}"/>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235074" y="2607441"/>
            <a:ext cx="3491230" cy="2518410"/>
          </a:xfrm>
          <a:prstGeom prst="rect">
            <a:avLst/>
          </a:prstGeom>
          <a:noFill/>
          <a:ln>
            <a:noFill/>
          </a:ln>
        </p:spPr>
      </p:pic>
      <p:pic>
        <p:nvPicPr>
          <p:cNvPr id="4098" name="Picture 2">
            <a:extLst>
              <a:ext uri="{FF2B5EF4-FFF2-40B4-BE49-F238E27FC236}">
                <a16:creationId xmlns:a16="http://schemas.microsoft.com/office/drawing/2014/main" id="{3CB37FD6-1A7D-47D8-87CD-EDEA7451021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3095" y="2607441"/>
            <a:ext cx="3771900" cy="2647950"/>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Connector 14">
            <a:extLst>
              <a:ext uri="{FF2B5EF4-FFF2-40B4-BE49-F238E27FC236}">
                <a16:creationId xmlns:a16="http://schemas.microsoft.com/office/drawing/2014/main" id="{8678DA3D-9320-47C0-94EF-A4DB577DCEE5}"/>
              </a:ext>
            </a:extLst>
          </p:cNvPr>
          <p:cNvCxnSpPr>
            <a:cxnSpLocks/>
          </p:cNvCxnSpPr>
          <p:nvPr/>
        </p:nvCxnSpPr>
        <p:spPr>
          <a:xfrm>
            <a:off x="3024553" y="2783393"/>
            <a:ext cx="0" cy="2090057"/>
          </a:xfrm>
          <a:prstGeom prst="line">
            <a:avLst/>
          </a:prstGeom>
          <a:ln w="2857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8" name="Straight Connector 17">
            <a:extLst>
              <a:ext uri="{FF2B5EF4-FFF2-40B4-BE49-F238E27FC236}">
                <a16:creationId xmlns:a16="http://schemas.microsoft.com/office/drawing/2014/main" id="{12550B8A-A8FD-4CE6-B882-696BB807C461}"/>
              </a:ext>
            </a:extLst>
          </p:cNvPr>
          <p:cNvCxnSpPr>
            <a:cxnSpLocks/>
          </p:cNvCxnSpPr>
          <p:nvPr/>
        </p:nvCxnSpPr>
        <p:spPr>
          <a:xfrm>
            <a:off x="6884795" y="2855406"/>
            <a:ext cx="0" cy="2090057"/>
          </a:xfrm>
          <a:prstGeom prst="line">
            <a:avLst/>
          </a:prstGeom>
          <a:ln w="2857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9" name="Straight Connector 18">
            <a:extLst>
              <a:ext uri="{FF2B5EF4-FFF2-40B4-BE49-F238E27FC236}">
                <a16:creationId xmlns:a16="http://schemas.microsoft.com/office/drawing/2014/main" id="{A1131031-2464-4ECB-8E77-7E548D358B43}"/>
              </a:ext>
            </a:extLst>
          </p:cNvPr>
          <p:cNvCxnSpPr>
            <a:cxnSpLocks/>
          </p:cNvCxnSpPr>
          <p:nvPr/>
        </p:nvCxnSpPr>
        <p:spPr>
          <a:xfrm>
            <a:off x="10386000" y="2783392"/>
            <a:ext cx="0" cy="2090057"/>
          </a:xfrm>
          <a:prstGeom prst="line">
            <a:avLst/>
          </a:prstGeom>
          <a:ln w="28575" cap="flat" cmpd="sng" algn="ctr">
            <a:solidFill>
              <a:schemeClr val="accent2"/>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7" name="TextBox 16">
            <a:extLst>
              <a:ext uri="{FF2B5EF4-FFF2-40B4-BE49-F238E27FC236}">
                <a16:creationId xmlns:a16="http://schemas.microsoft.com/office/drawing/2014/main" id="{AB0CAAB6-E151-4325-8A65-3CD10CAF0A8F}"/>
              </a:ext>
            </a:extLst>
          </p:cNvPr>
          <p:cNvSpPr txBox="1"/>
          <p:nvPr/>
        </p:nvSpPr>
        <p:spPr>
          <a:xfrm>
            <a:off x="2169109" y="5426110"/>
            <a:ext cx="591829" cy="369332"/>
          </a:xfrm>
          <a:prstGeom prst="rect">
            <a:avLst/>
          </a:prstGeom>
          <a:noFill/>
        </p:spPr>
        <p:txBody>
          <a:bodyPr wrap="none" rtlCol="0">
            <a:spAutoFit/>
          </a:bodyPr>
          <a:lstStyle/>
          <a:p>
            <a:r>
              <a:rPr lang="en-ZA" dirty="0"/>
              <a:t>K=9</a:t>
            </a:r>
          </a:p>
        </p:txBody>
      </p:sp>
      <p:sp>
        <p:nvSpPr>
          <p:cNvPr id="21" name="TextBox 20">
            <a:extLst>
              <a:ext uri="{FF2B5EF4-FFF2-40B4-BE49-F238E27FC236}">
                <a16:creationId xmlns:a16="http://schemas.microsoft.com/office/drawing/2014/main" id="{5931CC7E-0FD2-4FBB-9304-10CD88CDC9BB}"/>
              </a:ext>
            </a:extLst>
          </p:cNvPr>
          <p:cNvSpPr txBox="1"/>
          <p:nvPr/>
        </p:nvSpPr>
        <p:spPr>
          <a:xfrm>
            <a:off x="6209045" y="5408668"/>
            <a:ext cx="591829" cy="369332"/>
          </a:xfrm>
          <a:prstGeom prst="rect">
            <a:avLst/>
          </a:prstGeom>
          <a:noFill/>
        </p:spPr>
        <p:txBody>
          <a:bodyPr wrap="none" rtlCol="0">
            <a:spAutoFit/>
          </a:bodyPr>
          <a:lstStyle/>
          <a:p>
            <a:r>
              <a:rPr lang="en-ZA" dirty="0"/>
              <a:t>K=9</a:t>
            </a:r>
          </a:p>
        </p:txBody>
      </p:sp>
      <p:sp>
        <p:nvSpPr>
          <p:cNvPr id="22" name="TextBox 21">
            <a:extLst>
              <a:ext uri="{FF2B5EF4-FFF2-40B4-BE49-F238E27FC236}">
                <a16:creationId xmlns:a16="http://schemas.microsoft.com/office/drawing/2014/main" id="{A3550B6D-0F0D-47FB-AC5A-AE893F238684}"/>
              </a:ext>
            </a:extLst>
          </p:cNvPr>
          <p:cNvSpPr txBox="1"/>
          <p:nvPr/>
        </p:nvSpPr>
        <p:spPr>
          <a:xfrm>
            <a:off x="9980689" y="5408668"/>
            <a:ext cx="591829" cy="369332"/>
          </a:xfrm>
          <a:prstGeom prst="rect">
            <a:avLst/>
          </a:prstGeom>
          <a:noFill/>
        </p:spPr>
        <p:txBody>
          <a:bodyPr wrap="none" rtlCol="0">
            <a:spAutoFit/>
          </a:bodyPr>
          <a:lstStyle/>
          <a:p>
            <a:r>
              <a:rPr lang="en-ZA" dirty="0"/>
              <a:t>K=8</a:t>
            </a:r>
          </a:p>
        </p:txBody>
      </p:sp>
    </p:spTree>
    <p:extLst>
      <p:ext uri="{BB962C8B-B14F-4D97-AF65-F5344CB8AC3E}">
        <p14:creationId xmlns:p14="http://schemas.microsoft.com/office/powerpoint/2010/main" val="15207338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5D65C-B36A-4DD4-ADDE-8C2777A80CF6}"/>
              </a:ext>
            </a:extLst>
          </p:cNvPr>
          <p:cNvSpPr>
            <a:spLocks noGrp="1"/>
          </p:cNvSpPr>
          <p:nvPr>
            <p:ph type="title"/>
          </p:nvPr>
        </p:nvSpPr>
        <p:spPr/>
        <p:txBody>
          <a:bodyPr/>
          <a:lstStyle/>
          <a:p>
            <a:r>
              <a:rPr lang="en-ZA" dirty="0"/>
              <a:t>Clustering Results</a:t>
            </a:r>
          </a:p>
        </p:txBody>
      </p:sp>
      <p:sp>
        <p:nvSpPr>
          <p:cNvPr id="10" name="Rectangle 9">
            <a:extLst>
              <a:ext uri="{FF2B5EF4-FFF2-40B4-BE49-F238E27FC236}">
                <a16:creationId xmlns:a16="http://schemas.microsoft.com/office/drawing/2014/main" id="{076433D6-A1D7-476B-BDC9-E3CDE7E37506}"/>
              </a:ext>
            </a:extLst>
          </p:cNvPr>
          <p:cNvSpPr/>
          <p:nvPr/>
        </p:nvSpPr>
        <p:spPr>
          <a:xfrm>
            <a:off x="9586114" y="1900166"/>
            <a:ext cx="779381" cy="369332"/>
          </a:xfrm>
          <a:prstGeom prst="rect">
            <a:avLst/>
          </a:prstGeom>
        </p:spPr>
        <p:txBody>
          <a:bodyPr wrap="none">
            <a:spAutoFit/>
          </a:bodyPr>
          <a:lstStyle/>
          <a:p>
            <a:r>
              <a:rPr lang="en-ZA" dirty="0">
                <a:solidFill>
                  <a:schemeClr val="accent2"/>
                </a:solidFill>
                <a:latin typeface="+mj-lt"/>
                <a:ea typeface="Times New Roman" panose="02020603050405020304" pitchFamily="18" charset="0"/>
              </a:rPr>
              <a:t>Sandton </a:t>
            </a:r>
            <a:endParaRPr lang="en-ZA" dirty="0">
              <a:solidFill>
                <a:schemeClr val="accent2"/>
              </a:solidFill>
              <a:latin typeface="+mj-lt"/>
            </a:endParaRPr>
          </a:p>
        </p:txBody>
      </p:sp>
      <p:sp>
        <p:nvSpPr>
          <p:cNvPr id="11" name="Rectangle 10">
            <a:extLst>
              <a:ext uri="{FF2B5EF4-FFF2-40B4-BE49-F238E27FC236}">
                <a16:creationId xmlns:a16="http://schemas.microsoft.com/office/drawing/2014/main" id="{A603B8D1-35EE-403C-A154-CE8D61DED1FE}"/>
              </a:ext>
            </a:extLst>
          </p:cNvPr>
          <p:cNvSpPr/>
          <p:nvPr/>
        </p:nvSpPr>
        <p:spPr>
          <a:xfrm>
            <a:off x="5733561" y="1876376"/>
            <a:ext cx="724878" cy="369332"/>
          </a:xfrm>
          <a:prstGeom prst="rect">
            <a:avLst/>
          </a:prstGeom>
        </p:spPr>
        <p:txBody>
          <a:bodyPr wrap="none">
            <a:spAutoFit/>
          </a:bodyPr>
          <a:lstStyle/>
          <a:p>
            <a:r>
              <a:rPr lang="en-ZA" dirty="0">
                <a:solidFill>
                  <a:schemeClr val="accent2"/>
                </a:solidFill>
                <a:latin typeface="+mj-lt"/>
                <a:ea typeface="Times New Roman" panose="02020603050405020304" pitchFamily="18" charset="0"/>
              </a:rPr>
              <a:t>Durban </a:t>
            </a:r>
            <a:endParaRPr lang="en-ZA" dirty="0">
              <a:solidFill>
                <a:schemeClr val="accent2"/>
              </a:solidFill>
              <a:latin typeface="+mj-lt"/>
            </a:endParaRPr>
          </a:p>
        </p:txBody>
      </p:sp>
      <p:sp>
        <p:nvSpPr>
          <p:cNvPr id="12" name="Rectangle 11">
            <a:extLst>
              <a:ext uri="{FF2B5EF4-FFF2-40B4-BE49-F238E27FC236}">
                <a16:creationId xmlns:a16="http://schemas.microsoft.com/office/drawing/2014/main" id="{CDC4C2C6-1CA5-4F44-9EA3-76CFDFE54B7D}"/>
              </a:ext>
            </a:extLst>
          </p:cNvPr>
          <p:cNvSpPr/>
          <p:nvPr/>
        </p:nvSpPr>
        <p:spPr>
          <a:xfrm>
            <a:off x="1804839" y="1876376"/>
            <a:ext cx="952568" cy="369332"/>
          </a:xfrm>
          <a:prstGeom prst="rect">
            <a:avLst/>
          </a:prstGeom>
        </p:spPr>
        <p:txBody>
          <a:bodyPr wrap="none">
            <a:spAutoFit/>
          </a:bodyPr>
          <a:lstStyle/>
          <a:p>
            <a:r>
              <a:rPr lang="en-ZA" dirty="0">
                <a:solidFill>
                  <a:schemeClr val="accent2"/>
                </a:solidFill>
                <a:latin typeface="+mj-lt"/>
                <a:ea typeface="Times New Roman" panose="02020603050405020304" pitchFamily="18" charset="0"/>
              </a:rPr>
              <a:t>Cape Town </a:t>
            </a:r>
            <a:endParaRPr lang="en-ZA" dirty="0">
              <a:solidFill>
                <a:schemeClr val="accent2"/>
              </a:solidFill>
              <a:latin typeface="+mj-lt"/>
            </a:endParaRPr>
          </a:p>
        </p:txBody>
      </p:sp>
      <p:pic>
        <p:nvPicPr>
          <p:cNvPr id="16" name="Picture 15">
            <a:extLst>
              <a:ext uri="{FF2B5EF4-FFF2-40B4-BE49-F238E27FC236}">
                <a16:creationId xmlns:a16="http://schemas.microsoft.com/office/drawing/2014/main" id="{5D540C43-A415-4F60-A85E-E80FAF3E5F87}"/>
              </a:ext>
            </a:extLst>
          </p:cNvPr>
          <p:cNvPicPr>
            <a:picLocks noChangeAspect="1"/>
          </p:cNvPicPr>
          <p:nvPr/>
        </p:nvPicPr>
        <p:blipFill rotWithShape="1">
          <a:blip r:embed="rId2"/>
          <a:srcRect l="26786" t="23589" r="17088" b="10329"/>
          <a:stretch/>
        </p:blipFill>
        <p:spPr>
          <a:xfrm>
            <a:off x="683291" y="2406583"/>
            <a:ext cx="3261554" cy="2160000"/>
          </a:xfrm>
          <a:prstGeom prst="rect">
            <a:avLst/>
          </a:prstGeom>
        </p:spPr>
      </p:pic>
      <p:pic>
        <p:nvPicPr>
          <p:cNvPr id="17" name="Picture 16">
            <a:extLst>
              <a:ext uri="{FF2B5EF4-FFF2-40B4-BE49-F238E27FC236}">
                <a16:creationId xmlns:a16="http://schemas.microsoft.com/office/drawing/2014/main" id="{9175F4F7-3F06-4B82-9999-3139BFD35F28}"/>
              </a:ext>
            </a:extLst>
          </p:cNvPr>
          <p:cNvPicPr>
            <a:picLocks noChangeAspect="1"/>
          </p:cNvPicPr>
          <p:nvPr/>
        </p:nvPicPr>
        <p:blipFill rotWithShape="1">
          <a:blip r:embed="rId3"/>
          <a:srcRect l="25055" t="27399" r="23928" b="11501"/>
          <a:stretch/>
        </p:blipFill>
        <p:spPr>
          <a:xfrm>
            <a:off x="4476000" y="2383902"/>
            <a:ext cx="3240000" cy="2182681"/>
          </a:xfrm>
          <a:prstGeom prst="rect">
            <a:avLst/>
          </a:prstGeom>
        </p:spPr>
      </p:pic>
      <p:pic>
        <p:nvPicPr>
          <p:cNvPr id="3" name="Picture 2">
            <a:extLst>
              <a:ext uri="{FF2B5EF4-FFF2-40B4-BE49-F238E27FC236}">
                <a16:creationId xmlns:a16="http://schemas.microsoft.com/office/drawing/2014/main" id="{C1377CD4-12E0-4B82-A18C-68928EE18AD4}"/>
              </a:ext>
            </a:extLst>
          </p:cNvPr>
          <p:cNvPicPr>
            <a:picLocks noChangeAspect="1"/>
          </p:cNvPicPr>
          <p:nvPr/>
        </p:nvPicPr>
        <p:blipFill rotWithShape="1">
          <a:blip r:embed="rId4"/>
          <a:srcRect l="24125" t="26081" r="17006" b="8532"/>
          <a:stretch/>
        </p:blipFill>
        <p:spPr>
          <a:xfrm>
            <a:off x="8247155" y="2350922"/>
            <a:ext cx="3457301" cy="2160001"/>
          </a:xfrm>
          <a:prstGeom prst="rect">
            <a:avLst/>
          </a:prstGeom>
        </p:spPr>
      </p:pic>
      <p:pic>
        <p:nvPicPr>
          <p:cNvPr id="4" name="Picture 3">
            <a:extLst>
              <a:ext uri="{FF2B5EF4-FFF2-40B4-BE49-F238E27FC236}">
                <a16:creationId xmlns:a16="http://schemas.microsoft.com/office/drawing/2014/main" id="{CA3B82B2-E109-4352-AE39-355C4058C817}"/>
              </a:ext>
            </a:extLst>
          </p:cNvPr>
          <p:cNvPicPr>
            <a:picLocks noChangeAspect="1"/>
          </p:cNvPicPr>
          <p:nvPr/>
        </p:nvPicPr>
        <p:blipFill rotWithShape="1">
          <a:blip r:embed="rId5"/>
          <a:srcRect l="21016" t="25348" r="61241" b="52786"/>
          <a:stretch/>
        </p:blipFill>
        <p:spPr>
          <a:xfrm>
            <a:off x="1356528" y="4888334"/>
            <a:ext cx="2163226" cy="1499617"/>
          </a:xfrm>
          <a:prstGeom prst="rect">
            <a:avLst/>
          </a:prstGeom>
        </p:spPr>
      </p:pic>
      <p:pic>
        <p:nvPicPr>
          <p:cNvPr id="5" name="Picture 4">
            <a:extLst>
              <a:ext uri="{FF2B5EF4-FFF2-40B4-BE49-F238E27FC236}">
                <a16:creationId xmlns:a16="http://schemas.microsoft.com/office/drawing/2014/main" id="{958E82F0-17B0-478B-A4C8-CF0E34970713}"/>
              </a:ext>
            </a:extLst>
          </p:cNvPr>
          <p:cNvPicPr>
            <a:picLocks noChangeAspect="1"/>
          </p:cNvPicPr>
          <p:nvPr/>
        </p:nvPicPr>
        <p:blipFill rotWithShape="1">
          <a:blip r:embed="rId6"/>
          <a:srcRect l="20275" t="29214" r="61240" b="48427"/>
          <a:stretch/>
        </p:blipFill>
        <p:spPr>
          <a:xfrm>
            <a:off x="4969186" y="4888333"/>
            <a:ext cx="2253628" cy="1533409"/>
          </a:xfrm>
          <a:prstGeom prst="rect">
            <a:avLst/>
          </a:prstGeom>
        </p:spPr>
      </p:pic>
      <p:pic>
        <p:nvPicPr>
          <p:cNvPr id="6" name="Picture 5">
            <a:extLst>
              <a:ext uri="{FF2B5EF4-FFF2-40B4-BE49-F238E27FC236}">
                <a16:creationId xmlns:a16="http://schemas.microsoft.com/office/drawing/2014/main" id="{A88360C2-2A7D-4B28-8EF9-D6E8F91F4CD1}"/>
              </a:ext>
            </a:extLst>
          </p:cNvPr>
          <p:cNvPicPr>
            <a:picLocks noChangeAspect="1"/>
          </p:cNvPicPr>
          <p:nvPr/>
        </p:nvPicPr>
        <p:blipFill rotWithShape="1">
          <a:blip r:embed="rId7"/>
          <a:srcRect l="21264" t="32746" r="61241" b="45387"/>
          <a:stretch/>
        </p:blipFill>
        <p:spPr>
          <a:xfrm>
            <a:off x="9063614" y="4888333"/>
            <a:ext cx="2133082" cy="1499616"/>
          </a:xfrm>
          <a:prstGeom prst="rect">
            <a:avLst/>
          </a:prstGeom>
        </p:spPr>
      </p:pic>
    </p:spTree>
    <p:extLst>
      <p:ext uri="{BB962C8B-B14F-4D97-AF65-F5344CB8AC3E}">
        <p14:creationId xmlns:p14="http://schemas.microsoft.com/office/powerpoint/2010/main" val="21477328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3C215-81FF-4727-A53A-C7ABE610C314}"/>
              </a:ext>
            </a:extLst>
          </p:cNvPr>
          <p:cNvSpPr>
            <a:spLocks noGrp="1"/>
          </p:cNvSpPr>
          <p:nvPr>
            <p:ph type="title"/>
          </p:nvPr>
        </p:nvSpPr>
        <p:spPr/>
        <p:txBody>
          <a:bodyPr/>
          <a:lstStyle/>
          <a:p>
            <a:r>
              <a:rPr lang="en-ZA" dirty="0" err="1"/>
              <a:t>Reccomendation</a:t>
            </a:r>
            <a:endParaRPr lang="en-ZA" dirty="0"/>
          </a:p>
        </p:txBody>
      </p:sp>
      <p:sp>
        <p:nvSpPr>
          <p:cNvPr id="3" name="Content Placeholder 2">
            <a:extLst>
              <a:ext uri="{FF2B5EF4-FFF2-40B4-BE49-F238E27FC236}">
                <a16:creationId xmlns:a16="http://schemas.microsoft.com/office/drawing/2014/main" id="{B5BB7D0D-F117-441F-A459-AAF29579BED5}"/>
              </a:ext>
            </a:extLst>
          </p:cNvPr>
          <p:cNvSpPr>
            <a:spLocks noGrp="1"/>
          </p:cNvSpPr>
          <p:nvPr>
            <p:ph idx="1"/>
          </p:nvPr>
        </p:nvSpPr>
        <p:spPr/>
        <p:txBody>
          <a:bodyPr/>
          <a:lstStyle/>
          <a:p>
            <a:r>
              <a:rPr lang="en-ZA" dirty="0"/>
              <a:t>The 3 key cities being Durban, Cape Town and Johannesburg are a good investment opportunity. </a:t>
            </a:r>
          </a:p>
          <a:p>
            <a:r>
              <a:rPr lang="en-ZA" dirty="0"/>
              <a:t>The market considers both tourist and business hubs, which will maximise both day time and night time occupancy rates. </a:t>
            </a:r>
          </a:p>
          <a:p>
            <a:r>
              <a:rPr lang="en-ZA" dirty="0"/>
              <a:t>The recommended choice of restaurant in Sandton and Durban would be of a Thai Theme. This is do to the high preference of food of Asian preference, observed by high demand of Indian, </a:t>
            </a:r>
            <a:r>
              <a:rPr lang="en-ZA" dirty="0" err="1"/>
              <a:t>Asain</a:t>
            </a:r>
            <a:r>
              <a:rPr lang="en-ZA" dirty="0"/>
              <a:t> themed restaurants. However Cape Town deviates slightly hence due to current presence Thai and limited Chinese offering.</a:t>
            </a:r>
          </a:p>
          <a:p>
            <a:r>
              <a:rPr lang="en-ZA" dirty="0"/>
              <a:t>The minimum occurrence of Thai restaurants in these towns and Chinese specifically in Cape Town presents ideal investment opportunities.</a:t>
            </a:r>
          </a:p>
          <a:p>
            <a:endParaRPr lang="en-ZA" dirty="0"/>
          </a:p>
        </p:txBody>
      </p:sp>
    </p:spTree>
    <p:extLst>
      <p:ext uri="{BB962C8B-B14F-4D97-AF65-F5344CB8AC3E}">
        <p14:creationId xmlns:p14="http://schemas.microsoft.com/office/powerpoint/2010/main" val="3850175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Integral</Template>
  <TotalTime>0</TotalTime>
  <Words>522</Words>
  <Application>Microsoft Office PowerPoint</Application>
  <PresentationFormat>Widescreen</PresentationFormat>
  <Paragraphs>116</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Calibri Light</vt:lpstr>
      <vt:lpstr>Tw Cen MT</vt:lpstr>
      <vt:lpstr>Tw Cen MT Condensed</vt:lpstr>
      <vt:lpstr>Wingdings 3</vt:lpstr>
      <vt:lpstr>Integral</vt:lpstr>
      <vt:lpstr>IBM Capstone Project</vt:lpstr>
      <vt:lpstr>Background</vt:lpstr>
      <vt:lpstr>Data Sources &amp; Tools</vt:lpstr>
      <vt:lpstr>Methodology</vt:lpstr>
      <vt:lpstr>Results from Exploration</vt:lpstr>
      <vt:lpstr>Elbow Joint results</vt:lpstr>
      <vt:lpstr>Clustering Results</vt:lpstr>
      <vt:lpstr>Reccomendation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2020-03-09T23:04:51Z</dcterms:created>
  <dcterms:modified xsi:type="dcterms:W3CDTF">2020-03-10T00:38:29Z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